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8" r:id="rId1"/>
  </p:sldMasterIdLst>
  <p:notesMasterIdLst>
    <p:notesMasterId r:id="rId28"/>
  </p:notesMasterIdLst>
  <p:sldIdLst>
    <p:sldId id="256" r:id="rId2"/>
    <p:sldId id="322" r:id="rId3"/>
    <p:sldId id="326" r:id="rId4"/>
    <p:sldId id="325" r:id="rId5"/>
    <p:sldId id="345" r:id="rId6"/>
    <p:sldId id="351" r:id="rId7"/>
    <p:sldId id="330" r:id="rId8"/>
    <p:sldId id="352" r:id="rId9"/>
    <p:sldId id="328" r:id="rId10"/>
    <p:sldId id="327" r:id="rId11"/>
    <p:sldId id="347" r:id="rId12"/>
    <p:sldId id="348" r:id="rId13"/>
    <p:sldId id="267" r:id="rId14"/>
    <p:sldId id="321" r:id="rId15"/>
    <p:sldId id="318" r:id="rId16"/>
    <p:sldId id="337" r:id="rId17"/>
    <p:sldId id="331" r:id="rId18"/>
    <p:sldId id="332" r:id="rId19"/>
    <p:sldId id="333" r:id="rId20"/>
    <p:sldId id="334" r:id="rId21"/>
    <p:sldId id="335" r:id="rId22"/>
    <p:sldId id="336" r:id="rId23"/>
    <p:sldId id="350" r:id="rId24"/>
    <p:sldId id="342" r:id="rId25"/>
    <p:sldId id="343" r:id="rId26"/>
    <p:sldId id="261" r:id="rId27"/>
  </p:sldIdLst>
  <p:sldSz cx="9144000" cy="6858000" type="screen4x3"/>
  <p:notesSz cx="7099300" cy="9388475"/>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8" autoAdjust="0"/>
    <p:restoredTop sz="85484" autoAdjust="0"/>
  </p:normalViewPr>
  <p:slideViewPr>
    <p:cSldViewPr>
      <p:cViewPr>
        <p:scale>
          <a:sx n="66" d="100"/>
          <a:sy n="66" d="100"/>
        </p:scale>
        <p:origin x="-1494" y="-12"/>
      </p:cViewPr>
      <p:guideLst>
        <p:guide orient="horz" pos="2160"/>
        <p:guide pos="2880"/>
      </p:guideLst>
    </p:cSldViewPr>
  </p:slideViewPr>
  <p:notesTextViewPr>
    <p:cViewPr>
      <p:scale>
        <a:sx n="100" d="100"/>
        <a:sy n="100" d="100"/>
      </p:scale>
      <p:origin x="0" y="2094"/>
    </p:cViewPr>
  </p:notesTextViewPr>
  <p:sorterViewPr>
    <p:cViewPr>
      <p:scale>
        <a:sx n="66" d="100"/>
        <a:sy n="66" d="100"/>
      </p:scale>
      <p:origin x="0" y="0"/>
    </p:cViewPr>
  </p:sorterViewPr>
  <p:notesViewPr>
    <p:cSldViewPr>
      <p:cViewPr varScale="1">
        <p:scale>
          <a:sx n="107" d="100"/>
          <a:sy n="107" d="100"/>
        </p:scale>
        <p:origin x="-2430" y="-84"/>
      </p:cViewPr>
      <p:guideLst>
        <p:guide orient="horz" pos="2957"/>
        <p:guide pos="2237"/>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5954" name="Rectangle 2"/>
          <p:cNvSpPr>
            <a:spLocks noGrp="1" noChangeArrowheads="1"/>
          </p:cNvSpPr>
          <p:nvPr>
            <p:ph type="hdr" sz="quarter"/>
          </p:nvPr>
        </p:nvSpPr>
        <p:spPr bwMode="auto">
          <a:xfrm>
            <a:off x="1" y="0"/>
            <a:ext cx="3077182" cy="469745"/>
          </a:xfrm>
          <a:prstGeom prst="rect">
            <a:avLst/>
          </a:prstGeom>
          <a:noFill/>
          <a:ln w="9525">
            <a:noFill/>
            <a:miter lim="800000"/>
            <a:headEnd/>
            <a:tailEnd/>
          </a:ln>
          <a:effectLst/>
        </p:spPr>
        <p:txBody>
          <a:bodyPr vert="horz" wrap="square" lIns="94212" tIns="47106" rIns="94212" bIns="47106" numCol="1" anchor="t" anchorCtr="0" compatLnSpc="1">
            <a:prstTxWarp prst="textNoShape">
              <a:avLst/>
            </a:prstTxWarp>
          </a:bodyPr>
          <a:lstStyle>
            <a:lvl1pPr defTabSz="941572">
              <a:defRPr sz="1200"/>
            </a:lvl1pPr>
          </a:lstStyle>
          <a:p>
            <a:endParaRPr lang="en-US"/>
          </a:p>
        </p:txBody>
      </p:sp>
      <p:sp>
        <p:nvSpPr>
          <p:cNvPr id="125955" name="Rectangle 3"/>
          <p:cNvSpPr>
            <a:spLocks noGrp="1" noChangeArrowheads="1"/>
          </p:cNvSpPr>
          <p:nvPr>
            <p:ph type="dt" idx="1"/>
          </p:nvPr>
        </p:nvSpPr>
        <p:spPr bwMode="auto">
          <a:xfrm>
            <a:off x="4020481" y="0"/>
            <a:ext cx="3077181" cy="469745"/>
          </a:xfrm>
          <a:prstGeom prst="rect">
            <a:avLst/>
          </a:prstGeom>
          <a:noFill/>
          <a:ln w="9525">
            <a:noFill/>
            <a:miter lim="800000"/>
            <a:headEnd/>
            <a:tailEnd/>
          </a:ln>
          <a:effectLst/>
        </p:spPr>
        <p:txBody>
          <a:bodyPr vert="horz" wrap="square" lIns="94212" tIns="47106" rIns="94212" bIns="47106" numCol="1" anchor="t" anchorCtr="0" compatLnSpc="1">
            <a:prstTxWarp prst="textNoShape">
              <a:avLst/>
            </a:prstTxWarp>
          </a:bodyPr>
          <a:lstStyle>
            <a:lvl1pPr algn="r" defTabSz="941572">
              <a:defRPr sz="1200"/>
            </a:lvl1pPr>
          </a:lstStyle>
          <a:p>
            <a:endParaRPr lang="en-US"/>
          </a:p>
        </p:txBody>
      </p:sp>
      <p:sp>
        <p:nvSpPr>
          <p:cNvPr id="125956" name="Rectangle 4"/>
          <p:cNvSpPr>
            <a:spLocks noGrp="1" noRot="1" noChangeAspect="1" noChangeArrowheads="1" noTextEdit="1"/>
          </p:cNvSpPr>
          <p:nvPr>
            <p:ph type="sldImg" idx="2"/>
          </p:nvPr>
        </p:nvSpPr>
        <p:spPr bwMode="auto">
          <a:xfrm>
            <a:off x="1203325" y="703263"/>
            <a:ext cx="4694238" cy="3521075"/>
          </a:xfrm>
          <a:prstGeom prst="rect">
            <a:avLst/>
          </a:prstGeom>
          <a:noFill/>
          <a:ln w="9525">
            <a:solidFill>
              <a:srgbClr val="000000"/>
            </a:solidFill>
            <a:miter lim="800000"/>
            <a:headEnd/>
            <a:tailEnd/>
          </a:ln>
          <a:effectLst/>
        </p:spPr>
      </p:sp>
      <p:sp>
        <p:nvSpPr>
          <p:cNvPr id="125957" name="Rectangle 5"/>
          <p:cNvSpPr>
            <a:spLocks noGrp="1" noChangeArrowheads="1"/>
          </p:cNvSpPr>
          <p:nvPr>
            <p:ph type="body" sz="quarter" idx="3"/>
          </p:nvPr>
        </p:nvSpPr>
        <p:spPr bwMode="auto">
          <a:xfrm>
            <a:off x="710749" y="4460167"/>
            <a:ext cx="5679440" cy="4224494"/>
          </a:xfrm>
          <a:prstGeom prst="rect">
            <a:avLst/>
          </a:prstGeom>
          <a:noFill/>
          <a:ln w="9525">
            <a:noFill/>
            <a:miter lim="800000"/>
            <a:headEnd/>
            <a:tailEnd/>
          </a:ln>
          <a:effectLst/>
        </p:spPr>
        <p:txBody>
          <a:bodyPr vert="horz" wrap="square" lIns="94212" tIns="47106" rIns="94212" bIns="47106"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25958" name="Rectangle 6"/>
          <p:cNvSpPr>
            <a:spLocks noGrp="1" noChangeArrowheads="1"/>
          </p:cNvSpPr>
          <p:nvPr>
            <p:ph type="ftr" sz="quarter" idx="4"/>
          </p:nvPr>
        </p:nvSpPr>
        <p:spPr bwMode="auto">
          <a:xfrm>
            <a:off x="1" y="8917127"/>
            <a:ext cx="3077182" cy="469745"/>
          </a:xfrm>
          <a:prstGeom prst="rect">
            <a:avLst/>
          </a:prstGeom>
          <a:noFill/>
          <a:ln w="9525">
            <a:noFill/>
            <a:miter lim="800000"/>
            <a:headEnd/>
            <a:tailEnd/>
          </a:ln>
          <a:effectLst/>
        </p:spPr>
        <p:txBody>
          <a:bodyPr vert="horz" wrap="square" lIns="94212" tIns="47106" rIns="94212" bIns="47106" numCol="1" anchor="b" anchorCtr="0" compatLnSpc="1">
            <a:prstTxWarp prst="textNoShape">
              <a:avLst/>
            </a:prstTxWarp>
          </a:bodyPr>
          <a:lstStyle>
            <a:lvl1pPr defTabSz="941572">
              <a:defRPr sz="1200"/>
            </a:lvl1pPr>
          </a:lstStyle>
          <a:p>
            <a:endParaRPr lang="en-US"/>
          </a:p>
        </p:txBody>
      </p:sp>
      <p:sp>
        <p:nvSpPr>
          <p:cNvPr id="125959" name="Rectangle 7"/>
          <p:cNvSpPr>
            <a:spLocks noGrp="1" noChangeArrowheads="1"/>
          </p:cNvSpPr>
          <p:nvPr>
            <p:ph type="sldNum" sz="quarter" idx="5"/>
          </p:nvPr>
        </p:nvSpPr>
        <p:spPr bwMode="auto">
          <a:xfrm>
            <a:off x="4020481" y="8917127"/>
            <a:ext cx="3077181" cy="469745"/>
          </a:xfrm>
          <a:prstGeom prst="rect">
            <a:avLst/>
          </a:prstGeom>
          <a:noFill/>
          <a:ln w="9525">
            <a:noFill/>
            <a:miter lim="800000"/>
            <a:headEnd/>
            <a:tailEnd/>
          </a:ln>
          <a:effectLst/>
        </p:spPr>
        <p:txBody>
          <a:bodyPr vert="horz" wrap="square" lIns="94212" tIns="47106" rIns="94212" bIns="47106" numCol="1" anchor="b" anchorCtr="0" compatLnSpc="1">
            <a:prstTxWarp prst="textNoShape">
              <a:avLst/>
            </a:prstTxWarp>
          </a:bodyPr>
          <a:lstStyle>
            <a:lvl1pPr algn="r" defTabSz="941572">
              <a:defRPr sz="1200"/>
            </a:lvl1pPr>
          </a:lstStyle>
          <a:p>
            <a:fld id="{9C6C370F-1FAA-472A-B99F-C1D7014B455D}"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87D3988-74C5-45B4-A1B0-A9FBA23D6ACA}" type="slidenum">
              <a:rPr lang="en-US"/>
              <a:pPr/>
              <a:t>1</a:t>
            </a:fld>
            <a:endParaRPr lang="en-US" dirty="0"/>
          </a:p>
        </p:txBody>
      </p:sp>
      <p:sp>
        <p:nvSpPr>
          <p:cNvPr id="139266" name="Rectangle 2"/>
          <p:cNvSpPr>
            <a:spLocks noGrp="1" noRot="1" noChangeAspect="1" noChangeArrowheads="1" noTextEdit="1"/>
          </p:cNvSpPr>
          <p:nvPr>
            <p:ph type="sldImg"/>
          </p:nvPr>
        </p:nvSpPr>
        <p:spPr>
          <a:ln/>
        </p:spPr>
      </p:sp>
      <p:sp>
        <p:nvSpPr>
          <p:cNvPr id="139267" name="Rectangle 3"/>
          <p:cNvSpPr>
            <a:spLocks noGrp="1" noChangeArrowheads="1"/>
          </p:cNvSpPr>
          <p:nvPr>
            <p:ph type="body" idx="1"/>
          </p:nvPr>
        </p:nvSpPr>
        <p:spPr/>
        <p:txBody>
          <a:bodyPr/>
          <a:lstStyle/>
          <a:p>
            <a:r>
              <a:rPr lang="en-US" sz="1200" kern="1200" baseline="0" dirty="0" smtClean="0">
                <a:solidFill>
                  <a:schemeClr val="tx1"/>
                </a:solidFill>
                <a:latin typeface="Arial" charset="0"/>
                <a:ea typeface="+mn-ea"/>
                <a:cs typeface="+mn-cs"/>
              </a:rPr>
              <a:t>Pulse 2011 </a:t>
            </a:r>
            <a:br>
              <a:rPr lang="en-US" sz="1200" kern="1200" baseline="0" dirty="0" smtClean="0">
                <a:solidFill>
                  <a:schemeClr val="tx1"/>
                </a:solidFill>
                <a:latin typeface="Arial" charset="0"/>
                <a:ea typeface="+mn-ea"/>
                <a:cs typeface="+mn-cs"/>
              </a:rPr>
            </a:br>
            <a:r>
              <a:rPr lang="en-US" sz="1200" kern="1200" baseline="0" dirty="0" smtClean="0">
                <a:solidFill>
                  <a:schemeClr val="tx1"/>
                </a:solidFill>
                <a:latin typeface="Arial" charset="0"/>
                <a:ea typeface="+mn-ea"/>
                <a:cs typeface="+mn-cs"/>
              </a:rPr>
              <a:t>B-1522: Application Management Best Practices with Tivoli Solutions at ACS PSG</a:t>
            </a:r>
            <a:br>
              <a:rPr lang="en-US" sz="1200" kern="1200" baseline="0" dirty="0" smtClean="0">
                <a:solidFill>
                  <a:schemeClr val="tx1"/>
                </a:solidFill>
                <a:latin typeface="Arial" charset="0"/>
                <a:ea typeface="+mn-ea"/>
                <a:cs typeface="+mn-cs"/>
              </a:rPr>
            </a:br>
            <a:r>
              <a:rPr lang="en-US" sz="1200" kern="1200" baseline="0" dirty="0" smtClean="0">
                <a:solidFill>
                  <a:schemeClr val="tx1"/>
                </a:solidFill>
                <a:latin typeface="Arial" charset="0"/>
                <a:ea typeface="+mn-ea"/>
                <a:cs typeface="+mn-cs"/>
              </a:rPr>
              <a:t>Session Format: Breakout Session</a:t>
            </a:r>
            <a:br>
              <a:rPr lang="en-US" sz="1200" kern="1200" baseline="0" dirty="0" smtClean="0">
                <a:solidFill>
                  <a:schemeClr val="tx1"/>
                </a:solidFill>
                <a:latin typeface="Arial" charset="0"/>
                <a:ea typeface="+mn-ea"/>
                <a:cs typeface="+mn-cs"/>
              </a:rPr>
            </a:br>
            <a:r>
              <a:rPr lang="en-US" sz="1200" kern="1200" baseline="0" dirty="0" smtClean="0">
                <a:solidFill>
                  <a:schemeClr val="tx1"/>
                </a:solidFill>
                <a:latin typeface="Arial" charset="0"/>
                <a:ea typeface="+mn-ea"/>
                <a:cs typeface="+mn-cs"/>
              </a:rPr>
              <a:t>Where: Las Vegas, MGM Conference Center - Level 1 - Room 108</a:t>
            </a:r>
            <a:br>
              <a:rPr lang="en-US" sz="1200" kern="1200" baseline="0" dirty="0" smtClean="0">
                <a:solidFill>
                  <a:schemeClr val="tx1"/>
                </a:solidFill>
                <a:latin typeface="Arial" charset="0"/>
                <a:ea typeface="+mn-ea"/>
                <a:cs typeface="+mn-cs"/>
              </a:rPr>
            </a:br>
            <a:r>
              <a:rPr lang="en-US" sz="1200" kern="1200" baseline="0" dirty="0" smtClean="0">
                <a:solidFill>
                  <a:schemeClr val="tx1"/>
                </a:solidFill>
                <a:latin typeface="Arial" charset="0"/>
                <a:ea typeface="+mn-ea"/>
                <a:cs typeface="+mn-cs"/>
              </a:rPr>
              <a:t>When:  Wed, 2/Mar, 08:00 AM - 09:00 AM</a:t>
            </a:r>
            <a:br>
              <a:rPr lang="en-US" sz="1200" kern="1200" baseline="0" dirty="0" smtClean="0">
                <a:solidFill>
                  <a:schemeClr val="tx1"/>
                </a:solidFill>
                <a:latin typeface="Arial" charset="0"/>
                <a:ea typeface="+mn-ea"/>
                <a:cs typeface="+mn-cs"/>
              </a:rPr>
            </a:br>
            <a:r>
              <a:rPr lang="en-US" sz="1200" kern="1200" baseline="0" dirty="0" smtClean="0">
                <a:solidFill>
                  <a:schemeClr val="tx1"/>
                </a:solidFill>
                <a:latin typeface="Arial" charset="0"/>
                <a:ea typeface="+mn-ea"/>
                <a:cs typeface="+mn-cs"/>
              </a:rPr>
              <a:t>Co-presenters: Ping Wu, Affiliated Computer Services (ACS)</a:t>
            </a:r>
            <a:r>
              <a:rPr lang="en-US" dirty="0" smtClean="0"/>
              <a:t>Session number: 1522 </a:t>
            </a:r>
          </a:p>
          <a:p>
            <a:r>
              <a:rPr lang="en-US" dirty="0" smtClean="0"/>
              <a:t>Title: Application Management Best Practices with Tivoli Solutions at ACS PSG </a:t>
            </a:r>
          </a:p>
          <a:p>
            <a:r>
              <a:rPr lang="en-US" dirty="0" smtClean="0"/>
              <a:t>Abstract: The Affiliated Computer Services Payment Solutions Group (ACS PSG) is the VISA/</a:t>
            </a:r>
            <a:r>
              <a:rPr lang="en-US" dirty="0" err="1" smtClean="0"/>
              <a:t>Mastercard</a:t>
            </a:r>
            <a:r>
              <a:rPr lang="en-US" dirty="0" smtClean="0"/>
              <a:t> network for many government programs that support millions of benefit recipients. The viability of ACS PSG depends on full transparency regarding the health and well-being of the end-to-end solution: networks, devices, and applications. This session will explore best practices developed while replacing an in-house monitoring system with </a:t>
            </a:r>
            <a:r>
              <a:rPr lang="en-US" dirty="0" err="1" smtClean="0"/>
              <a:t>Netcool</a:t>
            </a:r>
            <a:r>
              <a:rPr lang="en-US" dirty="0" smtClean="0"/>
              <a:t>, IBM Tivoli Monitoring (ITM) and IBM Tivoli Composite Application Manager (ITCAM), as well as upgrading the existing business processes to ITIL. </a:t>
            </a:r>
          </a:p>
          <a:p>
            <a:r>
              <a:rPr lang="en-US" dirty="0" smtClean="0"/>
              <a:t>What will your audience walk away with? 3 key bullets: </a:t>
            </a:r>
          </a:p>
          <a:p>
            <a:pPr marL="228600" indent="-228600">
              <a:buAutoNum type="arabicPeriod"/>
            </a:pPr>
            <a:r>
              <a:rPr lang="en-US" dirty="0" smtClean="0"/>
              <a:t>Experience derived best practices for implementing </a:t>
            </a:r>
            <a:r>
              <a:rPr lang="en-US" dirty="0" err="1" smtClean="0"/>
              <a:t>Netcool</a:t>
            </a:r>
            <a:r>
              <a:rPr lang="en-US" dirty="0" smtClean="0"/>
              <a:t> with ITM/ITCAM</a:t>
            </a:r>
            <a:br>
              <a:rPr lang="en-US" dirty="0" smtClean="0"/>
            </a:br>
            <a:r>
              <a:rPr lang="en-US" dirty="0" smtClean="0"/>
              <a:t>2. How to implement ITIL processes leveraging this tool set</a:t>
            </a:r>
            <a:br>
              <a:rPr lang="en-US" dirty="0" smtClean="0"/>
            </a:br>
            <a:r>
              <a:rPr lang="en-US" dirty="0" smtClean="0"/>
              <a:t>3. How to determine key metrics to enable full transparency and enforce concrete SLAs</a:t>
            </a:r>
          </a:p>
          <a:p>
            <a:pPr marL="228600" indent="-228600">
              <a:buNone/>
            </a:pPr>
            <a:r>
              <a:rPr lang="en-US" dirty="0" smtClean="0"/>
              <a:t>Level: All </a:t>
            </a:r>
            <a:endParaRPr lang="en-US" b="1" dirty="0" smtClean="0"/>
          </a:p>
          <a:p>
            <a:r>
              <a:rPr lang="en-US" b="1" dirty="0" smtClean="0"/>
              <a:t>Audience</a:t>
            </a:r>
          </a:p>
          <a:p>
            <a:r>
              <a:rPr lang="en-US" dirty="0" smtClean="0"/>
              <a:t>What key roles/titles will this session target? Systems Administrator; Software Configuration; CIO; Executive; Systems Analysis; IT Management; Design &amp; Development; Enterprise Architecture Manager; Quality Assurance; Business Analysis; Application Program Management; Project Manager; Operations </a:t>
            </a:r>
          </a:p>
          <a:p>
            <a:r>
              <a:rPr lang="en-US" dirty="0" smtClean="0"/>
              <a:t>Management </a:t>
            </a:r>
          </a:p>
          <a:p>
            <a:endParaRPr lang="en-US" dirty="0" smtClean="0"/>
          </a:p>
          <a:p>
            <a:r>
              <a:rPr lang="en-US" dirty="0" smtClean="0"/>
              <a:t>Industries: Government; Financial Services (Financial, Banking, Insurance) </a:t>
            </a:r>
          </a:p>
          <a:p>
            <a:r>
              <a:rPr lang="en-US" dirty="0" smtClean="0"/>
              <a:t>Does this session contain confidential information? No </a:t>
            </a:r>
          </a:p>
          <a:p>
            <a:endParaRPr lang="en-US" b="1" dirty="0" smtClean="0"/>
          </a:p>
          <a:p>
            <a:r>
              <a:rPr lang="en-US" b="1" dirty="0" smtClean="0"/>
              <a:t>Contact information</a:t>
            </a:r>
          </a:p>
          <a:p>
            <a:r>
              <a:rPr lang="en-US" dirty="0" smtClean="0"/>
              <a:t>E-mail address: dneedles@gmail.com </a:t>
            </a:r>
          </a:p>
          <a:p>
            <a:r>
              <a:rPr lang="en-US" dirty="0" smtClean="0"/>
              <a:t>Name: Daniel Needles </a:t>
            </a:r>
          </a:p>
          <a:p>
            <a:r>
              <a:rPr lang="en-US" dirty="0" smtClean="0"/>
              <a:t>Company name: NMS Guru </a:t>
            </a:r>
          </a:p>
          <a:p>
            <a:r>
              <a:rPr lang="en-US" dirty="0" smtClean="0"/>
              <a:t>Phone: 5126276694 </a:t>
            </a:r>
          </a:p>
          <a:p>
            <a:r>
              <a:rPr lang="en-US" dirty="0" smtClean="0"/>
              <a:t>Country: United States </a:t>
            </a:r>
          </a:p>
          <a:p>
            <a:r>
              <a:rPr lang="en-US" dirty="0" smtClean="0"/>
              <a:t>Geo/Region: </a:t>
            </a:r>
          </a:p>
          <a:p>
            <a:r>
              <a:rPr lang="en-US" dirty="0" smtClean="0"/>
              <a:t>Category: IBM Business Partner </a:t>
            </a:r>
          </a:p>
          <a:p>
            <a:r>
              <a:rPr lang="en-US" dirty="0" smtClean="0"/>
              <a:t>Comments/Additional requirements: </a:t>
            </a:r>
          </a:p>
          <a:p>
            <a:endParaRPr lang="en-US"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guru@nmsguru.com Daniel Needles NMS Guru IBM Business Partner</a:t>
            </a:r>
          </a:p>
          <a:p>
            <a:r>
              <a:rPr lang="en-US" dirty="0" smtClean="0"/>
              <a:t>ping.wu@acs-inc.com Ping Wu Affiliated Computer Services (ACS) Client</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8F0C2B3-6BF6-42CA-A75B-290107110B97}" type="slidenum">
              <a:rPr lang="en-US"/>
              <a:pPr/>
              <a:t>10</a:t>
            </a:fld>
            <a:endParaRPr lang="en-US"/>
          </a:p>
        </p:txBody>
      </p:sp>
      <p:sp>
        <p:nvSpPr>
          <p:cNvPr id="245762" name="Rectangle 2"/>
          <p:cNvSpPr>
            <a:spLocks noGrp="1" noRot="1" noChangeAspect="1" noChangeArrowheads="1" noTextEdit="1"/>
          </p:cNvSpPr>
          <p:nvPr>
            <p:ph type="sldImg"/>
          </p:nvPr>
        </p:nvSpPr>
        <p:spPr>
          <a:ln/>
        </p:spPr>
      </p:sp>
      <p:sp>
        <p:nvSpPr>
          <p:cNvPr id="245763" name="Rectangle 3"/>
          <p:cNvSpPr>
            <a:spLocks noGrp="1" noChangeArrowheads="1"/>
          </p:cNvSpPr>
          <p:nvPr>
            <p:ph type="body" idx="1"/>
          </p:nvPr>
        </p:nvSpPr>
        <p:spPr/>
        <p:txBody>
          <a:bodyPr/>
          <a:lstStyle/>
          <a:p>
            <a:r>
              <a:rPr lang="en-US" dirty="0" smtClean="0"/>
              <a:t>At</a:t>
            </a:r>
            <a:r>
              <a:rPr lang="en-US" baseline="0" dirty="0" smtClean="0"/>
              <a:t> a high level these are the products used at ACS. </a:t>
            </a:r>
          </a:p>
          <a:p>
            <a:r>
              <a:rPr lang="en-US" baseline="0" dirty="0" smtClean="0"/>
              <a:t>Notice what is missing</a:t>
            </a:r>
          </a:p>
          <a:p>
            <a:pPr marL="232966" indent="-232966">
              <a:buAutoNum type="arabicPeriod"/>
            </a:pPr>
            <a:r>
              <a:rPr lang="en-US" baseline="0" dirty="0" err="1" smtClean="0"/>
              <a:t>UNIGate</a:t>
            </a:r>
            <a:r>
              <a:rPr lang="en-US" baseline="0" dirty="0" smtClean="0"/>
              <a:t> HA</a:t>
            </a:r>
          </a:p>
          <a:p>
            <a:pPr marL="232966" indent="-232966">
              <a:buAutoNum type="arabicPeriod"/>
            </a:pPr>
            <a:r>
              <a:rPr lang="en-US" baseline="0" dirty="0" err="1" smtClean="0"/>
              <a:t>OMNIbus</a:t>
            </a:r>
            <a:r>
              <a:rPr lang="en-US" baseline="0" dirty="0" smtClean="0"/>
              <a:t> to ITM updates</a:t>
            </a:r>
          </a:p>
          <a:p>
            <a:pPr marL="232966" indent="-232966"/>
            <a:r>
              <a:rPr lang="en-US" baseline="0" dirty="0" smtClean="0"/>
              <a:t>Notice Expensive Choices:</a:t>
            </a:r>
          </a:p>
          <a:p>
            <a:pPr marL="232966" indent="-232966">
              <a:buAutoNum type="arabicPeriod"/>
            </a:pPr>
            <a:r>
              <a:rPr lang="en-US" baseline="0" dirty="0" smtClean="0"/>
              <a:t>Latest and greatest products and integration </a:t>
            </a:r>
            <a:r>
              <a:rPr lang="en-US" baseline="0" dirty="0" err="1" smtClean="0"/>
              <a:t>WebGUI</a:t>
            </a:r>
            <a:endParaRPr lang="en-US" baseline="0" dirty="0" smtClean="0"/>
          </a:p>
          <a:p>
            <a:pPr marL="232966" indent="-232966">
              <a:buAutoNum type="arabicPeriod"/>
            </a:pPr>
            <a:r>
              <a:rPr lang="en-US" baseline="0" dirty="0" smtClean="0"/>
              <a:t>Cross product integrations (</a:t>
            </a:r>
            <a:r>
              <a:rPr lang="en-US" baseline="0" dirty="0" err="1" smtClean="0"/>
              <a:t>Netcool</a:t>
            </a:r>
            <a:r>
              <a:rPr lang="en-US" baseline="0" dirty="0" smtClean="0"/>
              <a:t>, ITM, ITCAM, TCR, legacy)</a:t>
            </a:r>
          </a:p>
          <a:p>
            <a:pPr marL="232966" indent="-232966"/>
            <a:r>
              <a:rPr lang="en-US" baseline="0" dirty="0" smtClean="0"/>
              <a:t>Best Practices</a:t>
            </a:r>
          </a:p>
          <a:p>
            <a:pPr marL="232966" indent="-232966">
              <a:buFont typeface="+mj-lt"/>
              <a:buAutoNum type="arabicPeriod"/>
            </a:pPr>
            <a:r>
              <a:rPr lang="en-US" baseline="0" dirty="0" smtClean="0"/>
              <a:t>Shared Parts</a:t>
            </a:r>
          </a:p>
          <a:p>
            <a:pPr marL="698899" lvl="1" indent="-232966">
              <a:buFont typeface="+mj-lt"/>
              <a:buAutoNum type="arabicPeriod"/>
            </a:pPr>
            <a:r>
              <a:rPr lang="en-US" baseline="0" dirty="0" smtClean="0"/>
              <a:t>portal (TIP )</a:t>
            </a:r>
          </a:p>
          <a:p>
            <a:pPr marL="698899" lvl="1" indent="-232966">
              <a:buFont typeface="+mj-lt"/>
              <a:buAutoNum type="arabicPeriod"/>
            </a:pPr>
            <a:r>
              <a:rPr lang="en-US" baseline="0" dirty="0" smtClean="0"/>
              <a:t>Authentication and authorization (</a:t>
            </a:r>
            <a:r>
              <a:rPr lang="en-US" baseline="0" dirty="0" err="1" smtClean="0"/>
              <a:t>OMNIbus</a:t>
            </a:r>
            <a:r>
              <a:rPr lang="en-US" baseline="0" dirty="0" smtClean="0"/>
              <a:t> in this case.)</a:t>
            </a:r>
          </a:p>
          <a:p>
            <a:pPr marL="232966" indent="-232966">
              <a:buFont typeface="+mj-lt"/>
              <a:buAutoNum type="arabicPeriod"/>
            </a:pPr>
            <a:r>
              <a:rPr lang="en-US" baseline="0" dirty="0" smtClean="0"/>
              <a:t>Mindful of Licensing, Installation, and Integration.</a:t>
            </a:r>
          </a:p>
          <a:p>
            <a:pPr marL="698899" lvl="1" indent="-232966">
              <a:buFont typeface="+mj-lt"/>
              <a:buAutoNum type="arabicPeriod"/>
            </a:pPr>
            <a:r>
              <a:rPr lang="en-US" baseline="0" dirty="0" smtClean="0"/>
              <a:t>Install TBSM/</a:t>
            </a:r>
            <a:r>
              <a:rPr lang="en-US" baseline="0" dirty="0" err="1" smtClean="0"/>
              <a:t>WebGUI</a:t>
            </a:r>
            <a:r>
              <a:rPr lang="en-US" baseline="0" dirty="0" smtClean="0"/>
              <a:t>, Impact, and </a:t>
            </a:r>
            <a:r>
              <a:rPr lang="en-US" baseline="0" dirty="0" err="1" smtClean="0"/>
              <a:t>OMNIbus</a:t>
            </a:r>
            <a:r>
              <a:rPr lang="en-US" baseline="0" dirty="0" smtClean="0"/>
              <a:t> under separate users.</a:t>
            </a:r>
          </a:p>
          <a:p>
            <a:pPr marL="698899" lvl="1" indent="-232966">
              <a:buFont typeface="+mj-lt"/>
              <a:buAutoNum type="arabicPeriod"/>
            </a:pPr>
            <a:r>
              <a:rPr lang="en-US" baseline="0" dirty="0" smtClean="0"/>
              <a:t>Research Fix Packs and talk with other early adopters before taking the plunge.</a:t>
            </a:r>
          </a:p>
          <a:p>
            <a:pPr marL="698899" lvl="1" indent="-232966">
              <a:buFont typeface="+mj-lt"/>
              <a:buAutoNum type="arabicPeriod"/>
            </a:pPr>
            <a:r>
              <a:rPr lang="en-US" baseline="0" dirty="0" smtClean="0"/>
              <a:t>Licensing can be non trivial depending. Press Sales to clearly define what was purchased.</a:t>
            </a:r>
          </a:p>
          <a:p>
            <a:pPr marL="232966" indent="-232966">
              <a:buFont typeface="+mj-lt"/>
              <a:buAutoNum type="arabicPeriod"/>
            </a:pPr>
            <a:r>
              <a:rPr lang="en-US" baseline="0" dirty="0" smtClean="0"/>
              <a:t>Event Flow Management</a:t>
            </a:r>
          </a:p>
          <a:p>
            <a:pPr marL="698899" lvl="1" indent="-232966">
              <a:buFont typeface="+mj-lt"/>
              <a:buAutoNum type="arabicPeriod"/>
            </a:pPr>
            <a:r>
              <a:rPr lang="en-US" baseline="0" dirty="0" smtClean="0"/>
              <a:t>Reject events early, mindful of historical reporting</a:t>
            </a:r>
          </a:p>
          <a:p>
            <a:pPr marL="698899" lvl="1" indent="-232966">
              <a:buFont typeface="+mj-lt"/>
              <a:buAutoNum type="arabicPeriod"/>
            </a:pPr>
            <a:r>
              <a:rPr lang="en-US" baseline="0" dirty="0" smtClean="0"/>
              <a:t>Expect, detect, and manage unexpected events (Solutions tendency is to go blind.)</a:t>
            </a:r>
          </a:p>
          <a:p>
            <a:pPr marL="698899" lvl="1" indent="-232966">
              <a:buFont typeface="+mj-lt"/>
              <a:buAutoNum type="arabicPeriod"/>
            </a:pPr>
            <a:r>
              <a:rPr lang="en-US" baseline="0" dirty="0" smtClean="0"/>
              <a:t>Focus on actionable events</a:t>
            </a:r>
          </a:p>
          <a:p>
            <a:pPr marL="232966" indent="-232966">
              <a:buFont typeface="+mj-lt"/>
              <a:buAutoNum type="arabicPeriod"/>
            </a:pPr>
            <a:r>
              <a:rPr lang="en-US" baseline="0" dirty="0" smtClean="0"/>
              <a:t>Multiple ways to do the same thing, so solidify corporate standards</a:t>
            </a:r>
          </a:p>
          <a:p>
            <a:pPr marL="698899" lvl="1" indent="-232966" defTabSz="931865">
              <a:buFont typeface="+mj-lt"/>
              <a:buAutoNum type="arabicPeriod"/>
              <a:defRPr/>
            </a:pPr>
            <a:r>
              <a:rPr lang="en-US" baseline="0" dirty="0" smtClean="0"/>
              <a:t>Generalized rule in EIF probe as a work around, ITM $</a:t>
            </a:r>
            <a:r>
              <a:rPr lang="en-US" baseline="0" dirty="0" err="1" smtClean="0"/>
              <a:t>msg</a:t>
            </a:r>
            <a:r>
              <a:rPr lang="en-US" baseline="0" dirty="0" smtClean="0"/>
              <a:t> unique settings – culture differences</a:t>
            </a:r>
          </a:p>
          <a:p>
            <a:pPr marL="698899" lvl="1" indent="-232966">
              <a:buFont typeface="+mj-lt"/>
              <a:buAutoNum type="arabicPeriod"/>
            </a:pPr>
            <a:r>
              <a:rPr lang="en-US" baseline="0" dirty="0" smtClean="0"/>
              <a:t>Complex behavior: Impact, </a:t>
            </a:r>
            <a:r>
              <a:rPr lang="en-US" baseline="0" dirty="0" err="1" smtClean="0"/>
              <a:t>OMNIbus</a:t>
            </a:r>
            <a:r>
              <a:rPr lang="en-US" baseline="0" dirty="0" smtClean="0"/>
              <a:t>, Probes, Custom Scripts.</a:t>
            </a:r>
          </a:p>
          <a:p>
            <a:pPr marL="232966" indent="-232966">
              <a:buFont typeface="+mj-lt"/>
              <a:buAutoNum type="arabicPeriod"/>
            </a:pPr>
            <a:r>
              <a:rPr lang="en-US" baseline="0" dirty="0" smtClean="0"/>
              <a:t>KISS</a:t>
            </a:r>
          </a:p>
          <a:p>
            <a:pPr marL="698899" lvl="1" indent="-232966">
              <a:buFont typeface="+mj-lt"/>
              <a:buAutoNum type="arabicPeriod"/>
            </a:pPr>
            <a:r>
              <a:rPr lang="en-US" baseline="0" dirty="0" smtClean="0"/>
              <a:t>Simple over complex implementations</a:t>
            </a:r>
          </a:p>
          <a:p>
            <a:pPr marL="698899" lvl="1" indent="-232966">
              <a:buFont typeface="+mj-lt"/>
              <a:buAutoNum type="arabicPeriod"/>
            </a:pPr>
            <a:r>
              <a:rPr lang="en-US" baseline="0" dirty="0" smtClean="0"/>
              <a:t>Iterate a component at a time </a:t>
            </a:r>
          </a:p>
          <a:p>
            <a:pPr marL="232966" indent="-232966">
              <a:buFont typeface="+mj-lt"/>
              <a:buAutoNum type="arabicPeriod"/>
            </a:pPr>
            <a:r>
              <a:rPr lang="en-US" baseline="0" dirty="0" smtClean="0"/>
              <a:t>Bend to reality</a:t>
            </a:r>
          </a:p>
          <a:p>
            <a:pPr marL="698899" lvl="1" indent="-232966">
              <a:buFont typeface="+mj-lt"/>
              <a:buAutoNum type="arabicPeriod"/>
            </a:pPr>
            <a:r>
              <a:rPr lang="en-US" baseline="0" dirty="0" smtClean="0"/>
              <a:t>ITM to </a:t>
            </a:r>
            <a:r>
              <a:rPr lang="en-US" baseline="0" dirty="0" err="1" smtClean="0"/>
              <a:t>OMNIbus</a:t>
            </a:r>
            <a:r>
              <a:rPr lang="en-US" baseline="0" dirty="0" smtClean="0"/>
              <a:t> integration (one way, not two.)</a:t>
            </a:r>
          </a:p>
          <a:p>
            <a:pPr marL="698899" lvl="1" indent="-232966">
              <a:buFont typeface="+mj-lt"/>
              <a:buAutoNum type="arabicPeriod"/>
            </a:pPr>
            <a:r>
              <a:rPr lang="en-US" baseline="0" dirty="0" smtClean="0"/>
              <a:t>Load balancing difficult to impossible on TBSM/</a:t>
            </a:r>
            <a:r>
              <a:rPr lang="en-US" baseline="0" dirty="0" err="1" smtClean="0"/>
              <a:t>WebGUI</a:t>
            </a:r>
            <a:r>
              <a:rPr lang="en-US" baseline="0" dirty="0" smtClean="0"/>
              <a:t> with shared TIP</a:t>
            </a:r>
          </a:p>
          <a:p>
            <a:pPr marL="698899" lvl="1" indent="-232966">
              <a:buFont typeface="+mj-lt"/>
              <a:buAutoNum type="arabicPeriod"/>
            </a:pPr>
            <a:r>
              <a:rPr lang="en-US" baseline="0" dirty="0" smtClean="0"/>
              <a:t>Impact HA questionable, use implied HA and load balancing instead</a:t>
            </a:r>
          </a:p>
          <a:p>
            <a:pPr marL="232966" indent="-232966">
              <a:buFont typeface="+mj-lt"/>
              <a:buAutoNum type="arabicPeriod"/>
            </a:pPr>
            <a:r>
              <a:rPr lang="en-US" baseline="0" dirty="0" smtClean="0"/>
              <a:t>Design and As-Built Documentation</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D904B0C-5964-4328-BDF0-11FE89E47203}" type="slidenum">
              <a:rPr lang="en-US"/>
              <a:pPr/>
              <a:t>11</a:t>
            </a:fld>
            <a:endParaRPr lang="en-US"/>
          </a:p>
        </p:txBody>
      </p:sp>
      <p:sp>
        <p:nvSpPr>
          <p:cNvPr id="260098" name="Rectangle 2"/>
          <p:cNvSpPr>
            <a:spLocks noGrp="1" noRot="1" noChangeAspect="1" noChangeArrowheads="1" noTextEdit="1"/>
          </p:cNvSpPr>
          <p:nvPr>
            <p:ph type="sldImg"/>
          </p:nvPr>
        </p:nvSpPr>
        <p:spPr>
          <a:ln/>
        </p:spPr>
      </p:sp>
      <p:sp>
        <p:nvSpPr>
          <p:cNvPr id="260099" name="Rectangle 3"/>
          <p:cNvSpPr>
            <a:spLocks noGrp="1" noChangeArrowheads="1"/>
          </p:cNvSpPr>
          <p:nvPr>
            <p:ph type="body" idx="1"/>
          </p:nvPr>
        </p:nvSpPr>
        <p:spPr/>
        <p:txBody>
          <a:bodyPr/>
          <a:lstStyle/>
          <a:p>
            <a:pPr>
              <a:lnSpc>
                <a:spcPct val="90000"/>
              </a:lnSpc>
            </a:pPr>
            <a:r>
              <a:rPr lang="en-US" dirty="0" smtClean="0"/>
              <a:t>PARTS:</a:t>
            </a:r>
          </a:p>
          <a:p>
            <a:pPr>
              <a:lnSpc>
                <a:spcPct val="90000"/>
              </a:lnSpc>
            </a:pPr>
            <a:r>
              <a:rPr lang="en-US" baseline="0" dirty="0" smtClean="0"/>
              <a:t> ITM Agent Builder =&gt; </a:t>
            </a:r>
            <a:r>
              <a:rPr lang="en-US" baseline="0" dirty="0" err="1" smtClean="0"/>
              <a:t>mbean</a:t>
            </a:r>
            <a:r>
              <a:rPr lang="en-US" baseline="0" dirty="0" smtClean="0"/>
              <a:t>. Same can be done for logs, but not quite flexible enough in the case of EPPIC log.</a:t>
            </a:r>
          </a:p>
          <a:p>
            <a:pPr>
              <a:lnSpc>
                <a:spcPct val="90000"/>
              </a:lnSpc>
            </a:pPr>
            <a:r>
              <a:rPr lang="en-US" baseline="0" dirty="0" smtClean="0"/>
              <a:t> ITM UA (Universal Agent) provides transaction data rather than statistical/rollup values like TTAPI</a:t>
            </a:r>
          </a:p>
          <a:p>
            <a:pPr>
              <a:lnSpc>
                <a:spcPct val="90000"/>
              </a:lnSpc>
            </a:pPr>
            <a:r>
              <a:rPr lang="en-US" baseline="0" dirty="0" smtClean="0"/>
              <a:t> ITM OS Agent</a:t>
            </a:r>
          </a:p>
          <a:p>
            <a:pPr>
              <a:lnSpc>
                <a:spcPct val="90000"/>
              </a:lnSpc>
            </a:pPr>
            <a:r>
              <a:rPr lang="en-US" baseline="0" dirty="0" smtClean="0"/>
              <a:t> ITM/ITCAM Tivoli Enterprise Management Agent (TEMA)</a:t>
            </a:r>
          </a:p>
          <a:p>
            <a:pPr>
              <a:lnSpc>
                <a:spcPct val="90000"/>
              </a:lnSpc>
            </a:pPr>
            <a:r>
              <a:rPr lang="en-US" baseline="0" dirty="0" smtClean="0"/>
              <a:t> </a:t>
            </a:r>
            <a:r>
              <a:rPr lang="en-US" baseline="0" dirty="0" err="1" smtClean="0"/>
              <a:t>ITCAMfAD</a:t>
            </a:r>
            <a:r>
              <a:rPr lang="en-US" baseline="0" dirty="0" smtClean="0"/>
              <a:t> (Application Diagnostics – J2EE (or J2SE in this case) / </a:t>
            </a:r>
            <a:r>
              <a:rPr lang="en-US" baseline="0" dirty="0" err="1" smtClean="0"/>
              <a:t>WebSphere</a:t>
            </a:r>
            <a:endParaRPr lang="en-US" baseline="0" dirty="0" smtClean="0"/>
          </a:p>
          <a:p>
            <a:pPr>
              <a:lnSpc>
                <a:spcPct val="90000"/>
              </a:lnSpc>
            </a:pPr>
            <a:r>
              <a:rPr lang="en-US" baseline="0" dirty="0" smtClean="0"/>
              <a:t> </a:t>
            </a:r>
            <a:r>
              <a:rPr lang="en-US" baseline="0" dirty="0" err="1" smtClean="0"/>
              <a:t>ITCAMfT</a:t>
            </a:r>
            <a:r>
              <a:rPr lang="en-US" baseline="0" dirty="0" smtClean="0"/>
              <a:t> (Transactions)</a:t>
            </a:r>
          </a:p>
          <a:p>
            <a:pPr>
              <a:lnSpc>
                <a:spcPct val="90000"/>
              </a:lnSpc>
            </a:pPr>
            <a:r>
              <a:rPr lang="en-US" baseline="0" dirty="0" smtClean="0"/>
              <a:t> </a:t>
            </a:r>
            <a:r>
              <a:rPr lang="en-US" baseline="0" dirty="0" err="1" smtClean="0"/>
              <a:t>ITCAMfAD</a:t>
            </a:r>
            <a:r>
              <a:rPr lang="en-US" baseline="0" dirty="0" smtClean="0"/>
              <a:t> Data Collector forwards to Candle’s ITM and </a:t>
            </a:r>
            <a:r>
              <a:rPr lang="en-US" baseline="0" dirty="0" err="1" smtClean="0"/>
              <a:t>Cyanea’s</a:t>
            </a:r>
            <a:r>
              <a:rPr lang="en-US" baseline="0" dirty="0" smtClean="0"/>
              <a:t> </a:t>
            </a:r>
            <a:r>
              <a:rPr lang="en-US" baseline="0" dirty="0" err="1" smtClean="0"/>
              <a:t>ITCAMfAD</a:t>
            </a:r>
            <a:r>
              <a:rPr lang="en-US" baseline="0" dirty="0" smtClean="0"/>
              <a:t>, a more development console</a:t>
            </a:r>
          </a:p>
          <a:p>
            <a:pPr>
              <a:lnSpc>
                <a:spcPct val="90000"/>
              </a:lnSpc>
            </a:pPr>
            <a:r>
              <a:rPr lang="en-US" baseline="0" dirty="0" smtClean="0"/>
              <a:t> </a:t>
            </a:r>
            <a:r>
              <a:rPr lang="en-US" baseline="0" dirty="0" err="1" smtClean="0"/>
              <a:t>ITCAMfA</a:t>
            </a:r>
            <a:r>
              <a:rPr lang="en-US" baseline="0" dirty="0" smtClean="0"/>
              <a:t> Siebel (Important bugs to work around.)</a:t>
            </a:r>
          </a:p>
          <a:p>
            <a:pPr>
              <a:lnSpc>
                <a:spcPct val="90000"/>
              </a:lnSpc>
            </a:pPr>
            <a:r>
              <a:rPr lang="en-US" baseline="0" dirty="0" smtClean="0"/>
              <a:t> </a:t>
            </a:r>
            <a:r>
              <a:rPr lang="en-US" baseline="0" dirty="0" err="1" smtClean="0"/>
              <a:t>ITCAMfA</a:t>
            </a:r>
            <a:r>
              <a:rPr lang="en-US" baseline="0" dirty="0" smtClean="0"/>
              <a:t> Oracle (</a:t>
            </a:r>
            <a:r>
              <a:rPr lang="en-US" baseline="0" dirty="0" err="1" smtClean="0"/>
              <a:t>OracleGrid</a:t>
            </a:r>
            <a:r>
              <a:rPr lang="en-US" baseline="0" dirty="0" smtClean="0"/>
              <a:t> was used instead for political reasons.)</a:t>
            </a:r>
          </a:p>
          <a:p>
            <a:pPr>
              <a:lnSpc>
                <a:spcPct val="90000"/>
              </a:lnSpc>
            </a:pPr>
            <a:endParaRPr lang="en-US" dirty="0" smtClean="0"/>
          </a:p>
          <a:p>
            <a:pPr>
              <a:lnSpc>
                <a:spcPct val="90000"/>
              </a:lnSpc>
            </a:pPr>
            <a:r>
              <a:rPr lang="en-US" dirty="0" smtClean="0"/>
              <a:t>BEST PRACTICES:</a:t>
            </a:r>
          </a:p>
          <a:p>
            <a:pPr marL="232966" indent="-232966">
              <a:lnSpc>
                <a:spcPct val="90000"/>
              </a:lnSpc>
              <a:buAutoNum type="arabicPeriod"/>
            </a:pPr>
            <a:r>
              <a:rPr lang="en-US" baseline="0" dirty="0" smtClean="0"/>
              <a:t>Understand rather than memorize jargon.</a:t>
            </a:r>
          </a:p>
          <a:p>
            <a:pPr marL="232966" indent="-232966">
              <a:lnSpc>
                <a:spcPct val="90000"/>
              </a:lnSpc>
              <a:buAutoNum type="arabicPeriod"/>
            </a:pPr>
            <a:r>
              <a:rPr lang="en-US" baseline="0" dirty="0" smtClean="0"/>
              <a:t>Plan for adoption NOW.</a:t>
            </a:r>
          </a:p>
          <a:p>
            <a:pPr marL="232966" indent="-232966">
              <a:lnSpc>
                <a:spcPct val="90000"/>
              </a:lnSpc>
              <a:buAutoNum type="arabicPeriod"/>
            </a:pPr>
            <a:r>
              <a:rPr lang="en-US" baseline="0" dirty="0" smtClean="0"/>
              <a:t>Start looking for CMDB / discovery </a:t>
            </a:r>
          </a:p>
          <a:p>
            <a:pPr marL="232966" indent="-232966">
              <a:lnSpc>
                <a:spcPct val="90000"/>
              </a:lnSpc>
              <a:buAutoNum type="arabicPeriod"/>
            </a:pPr>
            <a:r>
              <a:rPr lang="en-US" baseline="0" dirty="0" smtClean="0"/>
              <a:t>Leverage IBM support on issues </a:t>
            </a:r>
            <a:r>
              <a:rPr lang="en-US" baseline="0" dirty="0" smtClean="0"/>
              <a:t>early</a:t>
            </a:r>
          </a:p>
          <a:p>
            <a:pPr marL="232966" indent="-232966">
              <a:lnSpc>
                <a:spcPct val="90000"/>
              </a:lnSpc>
              <a:buAutoNum type="arabicPeriod"/>
            </a:pPr>
            <a:r>
              <a:rPr lang="en-US" baseline="0" dirty="0" smtClean="0"/>
              <a:t>Advocate of customer posture </a:t>
            </a:r>
          </a:p>
          <a:p>
            <a:pPr marL="232966" indent="-232966">
              <a:lnSpc>
                <a:spcPct val="90000"/>
              </a:lnSpc>
              <a:buAutoNum type="arabicPeriod"/>
            </a:pPr>
            <a:r>
              <a:rPr lang="en-US" baseline="0" dirty="0" smtClean="0"/>
              <a:t>All parties must feel pain to learn and evolve into the solution.</a:t>
            </a:r>
            <a:endParaRPr lang="en-US" baseline="0" dirty="0" smtClean="0"/>
          </a:p>
          <a:p>
            <a:pPr marL="232966" indent="-232966">
              <a:lnSpc>
                <a:spcPct val="90000"/>
              </a:lnSpc>
              <a:buAutoNum type="arabicPeriod"/>
            </a:pPr>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D904B0C-5964-4328-BDF0-11FE89E47203}" type="slidenum">
              <a:rPr lang="en-US"/>
              <a:pPr/>
              <a:t>12</a:t>
            </a:fld>
            <a:endParaRPr lang="en-US"/>
          </a:p>
        </p:txBody>
      </p:sp>
      <p:sp>
        <p:nvSpPr>
          <p:cNvPr id="260098" name="Rectangle 2"/>
          <p:cNvSpPr>
            <a:spLocks noGrp="1" noRot="1" noChangeAspect="1" noChangeArrowheads="1" noTextEdit="1"/>
          </p:cNvSpPr>
          <p:nvPr>
            <p:ph type="sldImg"/>
          </p:nvPr>
        </p:nvSpPr>
        <p:spPr>
          <a:ln/>
        </p:spPr>
      </p:sp>
      <p:sp>
        <p:nvSpPr>
          <p:cNvPr id="260099" name="Rectangle 3"/>
          <p:cNvSpPr>
            <a:spLocks noGrp="1" noChangeArrowheads="1"/>
          </p:cNvSpPr>
          <p:nvPr>
            <p:ph type="body" idx="1"/>
          </p:nvPr>
        </p:nvSpPr>
        <p:spPr/>
        <p:txBody>
          <a:bodyPr/>
          <a:lstStyle/>
          <a:p>
            <a:pPr>
              <a:lnSpc>
                <a:spcPct val="90000"/>
              </a:lnSpc>
            </a:pPr>
            <a:r>
              <a:rPr lang="en-US" dirty="0" smtClean="0"/>
              <a:t>BEST PRACTICES</a:t>
            </a:r>
          </a:p>
          <a:p>
            <a:pPr>
              <a:lnSpc>
                <a:spcPct val="90000"/>
              </a:lnSpc>
            </a:pPr>
            <a:r>
              <a:rPr lang="en-US" dirty="0" smtClean="0"/>
              <a:t>Custom code is often easiest and most flexible</a:t>
            </a:r>
            <a:r>
              <a:rPr lang="en-US" baseline="0" dirty="0" smtClean="0"/>
              <a:t> </a:t>
            </a:r>
            <a:r>
              <a:rPr lang="en-US" dirty="0" smtClean="0"/>
              <a:t>to implement, but hardest to maintain. Use</a:t>
            </a:r>
            <a:r>
              <a:rPr lang="en-US" baseline="0" dirty="0" smtClean="0"/>
              <a:t> custom code when</a:t>
            </a:r>
          </a:p>
          <a:p>
            <a:pPr marL="232966" indent="-232966">
              <a:lnSpc>
                <a:spcPct val="90000"/>
              </a:lnSpc>
              <a:buAutoNum type="arabicPeriod"/>
            </a:pPr>
            <a:r>
              <a:rPr lang="en-US" baseline="0" dirty="0" smtClean="0"/>
              <a:t>Legacy integration</a:t>
            </a:r>
          </a:p>
          <a:p>
            <a:pPr marL="232966" indent="-232966">
              <a:lnSpc>
                <a:spcPct val="90000"/>
              </a:lnSpc>
              <a:buAutoNum type="arabicPeriod"/>
            </a:pPr>
            <a:r>
              <a:rPr lang="en-US" baseline="0" dirty="0" smtClean="0"/>
              <a:t>Problematic integration for various reasons (i.e. ITM Agent Builder Application Log Parsing)</a:t>
            </a:r>
          </a:p>
          <a:p>
            <a:pPr marL="232966" indent="-232966">
              <a:lnSpc>
                <a:spcPct val="90000"/>
              </a:lnSpc>
              <a:buAutoNum type="arabicPeriod"/>
            </a:pPr>
            <a:r>
              <a:rPr lang="en-US" baseline="0" dirty="0" smtClean="0"/>
              <a:t>Political issues (</a:t>
            </a:r>
            <a:r>
              <a:rPr lang="en-US" baseline="0" dirty="0" err="1" smtClean="0"/>
              <a:t>OracleGrid</a:t>
            </a:r>
            <a:r>
              <a:rPr lang="en-US" baseline="0" dirty="0" smtClean="0"/>
              <a:t>.)</a:t>
            </a:r>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A41F14B-052A-417E-AC97-34B6FF816659}" type="slidenum">
              <a:rPr lang="en-US"/>
              <a:pPr/>
              <a:t>13</a:t>
            </a:fld>
            <a:endParaRPr lang="en-US"/>
          </a:p>
        </p:txBody>
      </p:sp>
      <p:sp>
        <p:nvSpPr>
          <p:cNvPr id="137218" name="Rectangle 2"/>
          <p:cNvSpPr>
            <a:spLocks noGrp="1" noRot="1" noChangeAspect="1" noChangeArrowheads="1" noTextEdit="1"/>
          </p:cNvSpPr>
          <p:nvPr>
            <p:ph type="sldImg"/>
          </p:nvPr>
        </p:nvSpPr>
        <p:spPr>
          <a:ln/>
        </p:spPr>
      </p:sp>
      <p:sp>
        <p:nvSpPr>
          <p:cNvPr id="137219" name="Rectangle 3"/>
          <p:cNvSpPr>
            <a:spLocks noGrp="1" noChangeArrowheads="1"/>
          </p:cNvSpPr>
          <p:nvPr>
            <p:ph type="body" idx="1"/>
          </p:nvPr>
        </p:nvSpPr>
        <p:spPr/>
        <p:txBody>
          <a:bodyPr/>
          <a:lstStyle/>
          <a:p>
            <a:r>
              <a:rPr lang="en-US" dirty="0" smtClean="0"/>
              <a:t>ITIL is naturally top down with focus on organization, people,</a:t>
            </a:r>
            <a:r>
              <a:rPr lang="en-US" baseline="0" dirty="0" smtClean="0"/>
              <a:t> business processes and knowledge management. Start with the emotional / human based elements as these transition much slower than the logical and technology based elements. Further, understanding and integrating with existing processes and tools is critical here in order to foster adoption and ownership by the organization. As an organization adopts ITIL, TQM, or other process centric approaches, ownership becomes a bigger issue.</a:t>
            </a:r>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D269C44-CCED-4E99-93DF-216C9D28FE60}" type="slidenum">
              <a:rPr lang="en-US"/>
              <a:pPr/>
              <a:t>14</a:t>
            </a:fld>
            <a:endParaRPr lang="en-US"/>
          </a:p>
        </p:txBody>
      </p:sp>
      <p:sp>
        <p:nvSpPr>
          <p:cNvPr id="249858" name="Rectangle 2"/>
          <p:cNvSpPr>
            <a:spLocks noGrp="1" noRot="1" noChangeAspect="1" noChangeArrowheads="1" noTextEdit="1"/>
          </p:cNvSpPr>
          <p:nvPr>
            <p:ph type="sldImg"/>
          </p:nvPr>
        </p:nvSpPr>
        <p:spPr>
          <a:ln/>
        </p:spPr>
      </p:sp>
      <p:sp>
        <p:nvSpPr>
          <p:cNvPr id="249859" name="Rectangle 3"/>
          <p:cNvSpPr>
            <a:spLocks noGrp="1" noChangeArrowheads="1"/>
          </p:cNvSpPr>
          <p:nvPr>
            <p:ph type="body" idx="1"/>
          </p:nvPr>
        </p:nvSpPr>
        <p:spPr/>
        <p:txBody>
          <a:bodyPr/>
          <a:lstStyle/>
          <a:p>
            <a:r>
              <a:rPr lang="en-US" dirty="0" smtClean="0"/>
              <a:t>At ACS we</a:t>
            </a:r>
            <a:r>
              <a:rPr lang="en-US" baseline="0" dirty="0" smtClean="0"/>
              <a:t> automated the most critical and mature business processes and for the most part extended and streamlined what was already in place.</a:t>
            </a:r>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76CA982-54D9-4444-890D-A57B33EF9CD3}" type="slidenum">
              <a:rPr lang="en-US"/>
              <a:pPr/>
              <a:t>15</a:t>
            </a:fld>
            <a:endParaRPr lang="en-US"/>
          </a:p>
        </p:txBody>
      </p:sp>
      <p:sp>
        <p:nvSpPr>
          <p:cNvPr id="243714" name="Rectangle 2"/>
          <p:cNvSpPr>
            <a:spLocks noGrp="1" noRot="1" noChangeAspect="1" noChangeArrowheads="1" noTextEdit="1"/>
          </p:cNvSpPr>
          <p:nvPr>
            <p:ph type="sldImg"/>
          </p:nvPr>
        </p:nvSpPr>
        <p:spPr>
          <a:ln/>
        </p:spPr>
      </p:sp>
      <p:sp>
        <p:nvSpPr>
          <p:cNvPr id="243715" name="Rectangle 3"/>
          <p:cNvSpPr>
            <a:spLocks noGrp="1" noChangeArrowheads="1"/>
          </p:cNvSpPr>
          <p:nvPr>
            <p:ph type="body" idx="1"/>
          </p:nvPr>
        </p:nvSpPr>
        <p:spPr/>
        <p:txBody>
          <a:bodyPr/>
          <a:lstStyle/>
          <a:p>
            <a:r>
              <a:rPr lang="en-US" dirty="0" smtClean="0"/>
              <a:t>Each work </a:t>
            </a:r>
            <a:r>
              <a:rPr lang="en-US" baseline="0" dirty="0" smtClean="0"/>
              <a:t>flow state has an equivalent operational state represented by a distinct </a:t>
            </a:r>
            <a:r>
              <a:rPr lang="en-US" baseline="0" dirty="0" err="1" smtClean="0"/>
              <a:t>conglomerant</a:t>
            </a:r>
            <a:r>
              <a:rPr lang="en-US" baseline="0" dirty="0" smtClean="0"/>
              <a:t> of data fields. In addition the Delete state holds on to events from ACS corporate so that if the event returns the local ACS state information such as group and user as well as severity is preserved.</a:t>
            </a:r>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D269C44-CCED-4E99-93DF-216C9D28FE60}" type="slidenum">
              <a:rPr lang="en-US"/>
              <a:pPr/>
              <a:t>16</a:t>
            </a:fld>
            <a:endParaRPr lang="en-US"/>
          </a:p>
        </p:txBody>
      </p:sp>
      <p:sp>
        <p:nvSpPr>
          <p:cNvPr id="249858" name="Rectangle 2"/>
          <p:cNvSpPr>
            <a:spLocks noGrp="1" noRot="1" noChangeAspect="1" noChangeArrowheads="1" noTextEdit="1"/>
          </p:cNvSpPr>
          <p:nvPr>
            <p:ph type="sldImg"/>
          </p:nvPr>
        </p:nvSpPr>
        <p:spPr>
          <a:ln/>
        </p:spPr>
      </p:sp>
      <p:sp>
        <p:nvSpPr>
          <p:cNvPr id="249859" name="Rectangle 3"/>
          <p:cNvSpPr>
            <a:spLocks noGrp="1" noChangeArrowheads="1"/>
          </p:cNvSpPr>
          <p:nvPr>
            <p:ph type="body" idx="1"/>
          </p:nvPr>
        </p:nvSpPr>
        <p:spPr/>
        <p:txBody>
          <a:bodyPr/>
          <a:lstStyle/>
          <a:p>
            <a:r>
              <a:rPr lang="en-US" dirty="0" smtClean="0"/>
              <a:t>Each</a:t>
            </a:r>
            <a:r>
              <a:rPr lang="en-US" baseline="0" dirty="0" smtClean="0"/>
              <a:t> work flow state also has a representative filter and view. Additional temporal and </a:t>
            </a:r>
            <a:r>
              <a:rPr lang="en-US" baseline="0" dirty="0" err="1" smtClean="0"/>
              <a:t>tivoli</a:t>
            </a:r>
            <a:r>
              <a:rPr lang="en-US" baseline="0" dirty="0" smtClean="0"/>
              <a:t> status filters are provided.</a:t>
            </a:r>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84FCF6D-9E95-4D03-8F23-3508947577C1}" type="slidenum">
              <a:rPr lang="en-US"/>
              <a:pPr/>
              <a:t>17</a:t>
            </a:fld>
            <a:endParaRPr lang="en-US"/>
          </a:p>
        </p:txBody>
      </p:sp>
      <p:sp>
        <p:nvSpPr>
          <p:cNvPr id="247810" name="Rectangle 2"/>
          <p:cNvSpPr>
            <a:spLocks noGrp="1" noRot="1" noChangeAspect="1" noChangeArrowheads="1" noTextEdit="1"/>
          </p:cNvSpPr>
          <p:nvPr>
            <p:ph type="sldImg"/>
          </p:nvPr>
        </p:nvSpPr>
        <p:spPr>
          <a:ln/>
        </p:spPr>
      </p:sp>
      <p:sp>
        <p:nvSpPr>
          <p:cNvPr id="2478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84FCF6D-9E95-4D03-8F23-3508947577C1}" type="slidenum">
              <a:rPr lang="en-US"/>
              <a:pPr/>
              <a:t>18</a:t>
            </a:fld>
            <a:endParaRPr lang="en-US"/>
          </a:p>
        </p:txBody>
      </p:sp>
      <p:sp>
        <p:nvSpPr>
          <p:cNvPr id="247810" name="Rectangle 2"/>
          <p:cNvSpPr>
            <a:spLocks noGrp="1" noRot="1" noChangeAspect="1" noChangeArrowheads="1" noTextEdit="1"/>
          </p:cNvSpPr>
          <p:nvPr>
            <p:ph type="sldImg"/>
          </p:nvPr>
        </p:nvSpPr>
        <p:spPr>
          <a:ln/>
        </p:spPr>
      </p:sp>
      <p:sp>
        <p:nvSpPr>
          <p:cNvPr id="2478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84FCF6D-9E95-4D03-8F23-3508947577C1}" type="slidenum">
              <a:rPr lang="en-US"/>
              <a:pPr/>
              <a:t>19</a:t>
            </a:fld>
            <a:endParaRPr lang="en-US"/>
          </a:p>
        </p:txBody>
      </p:sp>
      <p:sp>
        <p:nvSpPr>
          <p:cNvPr id="247810" name="Rectangle 2"/>
          <p:cNvSpPr>
            <a:spLocks noGrp="1" noRot="1" noChangeAspect="1" noChangeArrowheads="1" noTextEdit="1"/>
          </p:cNvSpPr>
          <p:nvPr>
            <p:ph type="sldImg"/>
          </p:nvPr>
        </p:nvSpPr>
        <p:spPr>
          <a:ln/>
        </p:spPr>
      </p:sp>
      <p:sp>
        <p:nvSpPr>
          <p:cNvPr id="2478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D904B0C-5964-4328-BDF0-11FE89E47203}" type="slidenum">
              <a:rPr lang="en-US"/>
              <a:pPr/>
              <a:t>2</a:t>
            </a:fld>
            <a:endParaRPr lang="en-US"/>
          </a:p>
        </p:txBody>
      </p:sp>
      <p:sp>
        <p:nvSpPr>
          <p:cNvPr id="260098" name="Rectangle 2"/>
          <p:cNvSpPr>
            <a:spLocks noGrp="1" noRot="1" noChangeAspect="1" noChangeArrowheads="1" noTextEdit="1"/>
          </p:cNvSpPr>
          <p:nvPr>
            <p:ph type="sldImg"/>
          </p:nvPr>
        </p:nvSpPr>
        <p:spPr>
          <a:ln/>
        </p:spPr>
      </p:sp>
      <p:sp>
        <p:nvSpPr>
          <p:cNvPr id="260099" name="Rectangle 3"/>
          <p:cNvSpPr>
            <a:spLocks noGrp="1" noChangeArrowheads="1"/>
          </p:cNvSpPr>
          <p:nvPr>
            <p:ph type="body" idx="1"/>
          </p:nvPr>
        </p:nvSpPr>
        <p:spPr/>
        <p:txBody>
          <a:bodyPr/>
          <a:lstStyle/>
          <a:p>
            <a:r>
              <a:rPr lang="en-US" dirty="0" smtClean="0"/>
              <a:t>Agenda follows the phases</a:t>
            </a:r>
            <a:r>
              <a:rPr lang="en-US" baseline="0" dirty="0" smtClean="0"/>
              <a:t> of the project with the addition of some strategic level slides. The slides are divided into four sets:</a:t>
            </a:r>
          </a:p>
          <a:p>
            <a:pPr marL="232966" indent="-232966">
              <a:buAutoNum type="arabicPeriod"/>
            </a:pPr>
            <a:r>
              <a:rPr lang="en-US" baseline="0" dirty="0" smtClean="0"/>
              <a:t>Slides 3-4 target: executives, management, and folks affected by such an implementation.</a:t>
            </a:r>
          </a:p>
          <a:p>
            <a:pPr marL="232966" indent="-232966">
              <a:buAutoNum type="arabicPeriod"/>
            </a:pPr>
            <a:r>
              <a:rPr lang="en-US" baseline="0" dirty="0" smtClean="0"/>
              <a:t>Slides 5-10 target: project management, architects, and top down implementers.</a:t>
            </a:r>
          </a:p>
          <a:p>
            <a:pPr marL="232966" indent="-232966">
              <a:buAutoNum type="arabicPeriod"/>
            </a:pPr>
            <a:r>
              <a:rPr lang="en-US" baseline="0" dirty="0" smtClean="0"/>
              <a:t>Slides 11-24 target: architects, consultants, engineers, and other bottom up implementers.</a:t>
            </a:r>
          </a:p>
          <a:p>
            <a:pPr marL="232966" indent="-232966">
              <a:buAutoNum type="arabicPeriod"/>
            </a:pPr>
            <a:r>
              <a:rPr lang="en-US" baseline="0" dirty="0" smtClean="0"/>
              <a:t>Slides 1-2,26 targets everyone.</a:t>
            </a:r>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84FCF6D-9E95-4D03-8F23-3508947577C1}" type="slidenum">
              <a:rPr lang="en-US"/>
              <a:pPr/>
              <a:t>20</a:t>
            </a:fld>
            <a:endParaRPr lang="en-US"/>
          </a:p>
        </p:txBody>
      </p:sp>
      <p:sp>
        <p:nvSpPr>
          <p:cNvPr id="247810" name="Rectangle 2"/>
          <p:cNvSpPr>
            <a:spLocks noGrp="1" noRot="1" noChangeAspect="1" noChangeArrowheads="1" noTextEdit="1"/>
          </p:cNvSpPr>
          <p:nvPr>
            <p:ph type="sldImg"/>
          </p:nvPr>
        </p:nvSpPr>
        <p:spPr>
          <a:ln/>
        </p:spPr>
      </p:sp>
      <p:sp>
        <p:nvSpPr>
          <p:cNvPr id="2478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84FCF6D-9E95-4D03-8F23-3508947577C1}" type="slidenum">
              <a:rPr lang="en-US"/>
              <a:pPr/>
              <a:t>21</a:t>
            </a:fld>
            <a:endParaRPr lang="en-US"/>
          </a:p>
        </p:txBody>
      </p:sp>
      <p:sp>
        <p:nvSpPr>
          <p:cNvPr id="247810" name="Rectangle 2"/>
          <p:cNvSpPr>
            <a:spLocks noGrp="1" noRot="1" noChangeAspect="1" noChangeArrowheads="1" noTextEdit="1"/>
          </p:cNvSpPr>
          <p:nvPr>
            <p:ph type="sldImg"/>
          </p:nvPr>
        </p:nvSpPr>
        <p:spPr>
          <a:ln/>
        </p:spPr>
      </p:sp>
      <p:sp>
        <p:nvSpPr>
          <p:cNvPr id="2478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84FCF6D-9E95-4D03-8F23-3508947577C1}" type="slidenum">
              <a:rPr lang="en-US"/>
              <a:pPr/>
              <a:t>22</a:t>
            </a:fld>
            <a:endParaRPr lang="en-US"/>
          </a:p>
        </p:txBody>
      </p:sp>
      <p:sp>
        <p:nvSpPr>
          <p:cNvPr id="247810" name="Rectangle 2"/>
          <p:cNvSpPr>
            <a:spLocks noGrp="1" noRot="1" noChangeAspect="1" noChangeArrowheads="1" noTextEdit="1"/>
          </p:cNvSpPr>
          <p:nvPr>
            <p:ph type="sldImg"/>
          </p:nvPr>
        </p:nvSpPr>
        <p:spPr>
          <a:ln/>
        </p:spPr>
      </p:sp>
      <p:sp>
        <p:nvSpPr>
          <p:cNvPr id="247811" name="Rectangle 3"/>
          <p:cNvSpPr>
            <a:spLocks noGrp="1" noChangeArrowheads="1"/>
          </p:cNvSpPr>
          <p:nvPr>
            <p:ph type="body" idx="1"/>
          </p:nvPr>
        </p:nvSpPr>
        <p:spPr/>
        <p:txBody>
          <a:bodyPr/>
          <a:lstStyle/>
          <a:p>
            <a:r>
              <a:rPr lang="en-US" dirty="0" smtClean="0"/>
              <a:t>Impact was used for specific enrichment, correlation,</a:t>
            </a:r>
            <a:r>
              <a:rPr lang="en-US" baseline="0" dirty="0" smtClean="0"/>
              <a:t> and synthetic event creation activities. The majority of time was spent on design and development. The implementation was quick followed by extended testing and debugging of macro behavior.</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84FCF6D-9E95-4D03-8F23-3508947577C1}" type="slidenum">
              <a:rPr lang="en-US"/>
              <a:pPr/>
              <a:t>23</a:t>
            </a:fld>
            <a:endParaRPr lang="en-US"/>
          </a:p>
        </p:txBody>
      </p:sp>
      <p:sp>
        <p:nvSpPr>
          <p:cNvPr id="247810" name="Rectangle 2"/>
          <p:cNvSpPr>
            <a:spLocks noGrp="1" noRot="1" noChangeAspect="1" noChangeArrowheads="1" noTextEdit="1"/>
          </p:cNvSpPr>
          <p:nvPr>
            <p:ph type="sldImg"/>
          </p:nvPr>
        </p:nvSpPr>
        <p:spPr>
          <a:ln/>
        </p:spPr>
      </p:sp>
      <p:sp>
        <p:nvSpPr>
          <p:cNvPr id="247811" name="Rectangle 3"/>
          <p:cNvSpPr>
            <a:spLocks noGrp="1" noChangeArrowheads="1"/>
          </p:cNvSpPr>
          <p:nvPr>
            <p:ph type="body" idx="1"/>
          </p:nvPr>
        </p:nvSpPr>
        <p:spPr/>
        <p:txBody>
          <a:bodyPr/>
          <a:lstStyle/>
          <a:p>
            <a:r>
              <a:rPr lang="en-US" dirty="0" smtClean="0"/>
              <a:t>The</a:t>
            </a:r>
            <a:r>
              <a:rPr lang="en-US" baseline="0" dirty="0" smtClean="0"/>
              <a:t> choice for complex behavior (finite automata) within the </a:t>
            </a:r>
            <a:r>
              <a:rPr lang="en-US" baseline="0" dirty="0" err="1" smtClean="0"/>
              <a:t>Netcool</a:t>
            </a:r>
            <a:r>
              <a:rPr lang="en-US" baseline="0" dirty="0" smtClean="0"/>
              <a:t> suite is between:</a:t>
            </a:r>
          </a:p>
          <a:p>
            <a:pPr marL="232966" indent="-232966">
              <a:buAutoNum type="arabicPeriod"/>
            </a:pPr>
            <a:r>
              <a:rPr lang="en-US" baseline="0" dirty="0" smtClean="0"/>
              <a:t>Impact with or without JAVA </a:t>
            </a:r>
            <a:r>
              <a:rPr lang="en-US" baseline="0" dirty="0" err="1" smtClean="0"/>
              <a:t>extentions</a:t>
            </a:r>
            <a:endParaRPr lang="en-US" baseline="0" dirty="0" smtClean="0"/>
          </a:p>
          <a:p>
            <a:pPr marL="232966" indent="-232966">
              <a:buAutoNum type="arabicPeriod"/>
            </a:pPr>
            <a:r>
              <a:rPr lang="en-US" baseline="0" dirty="0" err="1" smtClean="0"/>
              <a:t>OMNIbus</a:t>
            </a:r>
            <a:r>
              <a:rPr lang="en-US" baseline="0" dirty="0" smtClean="0"/>
              <a:t> automations and tables</a:t>
            </a:r>
          </a:p>
          <a:p>
            <a:pPr marL="232966" indent="-232966">
              <a:buAutoNum type="arabicPeriod"/>
            </a:pPr>
            <a:r>
              <a:rPr lang="en-US" baseline="0" dirty="0" smtClean="0"/>
              <a:t>Probe properties and lookup files (with outside administration)</a:t>
            </a:r>
          </a:p>
          <a:p>
            <a:pPr marL="232966" indent="-232966">
              <a:buAutoNum type="arabicPeriod"/>
            </a:pPr>
            <a:r>
              <a:rPr lang="en-US" baseline="0" dirty="0" smtClean="0"/>
              <a:t>Custom code integrations (PERL and JAVA primarily)</a:t>
            </a:r>
          </a:p>
          <a:p>
            <a:pPr marL="232966" indent="-232966"/>
            <a:endParaRPr lang="en-US" baseline="0" dirty="0" smtClean="0"/>
          </a:p>
          <a:p>
            <a:pPr marL="232966" indent="-232966"/>
            <a:r>
              <a:rPr lang="en-US" baseline="0" dirty="0" smtClean="0"/>
              <a:t>Best Practices</a:t>
            </a:r>
          </a:p>
          <a:p>
            <a:pPr marL="232966" indent="-232966">
              <a:buAutoNum type="arabicPeriod"/>
            </a:pPr>
            <a:r>
              <a:rPr lang="en-US" baseline="0" dirty="0" smtClean="0"/>
              <a:t>Be wary of Impact HA and as an alternative use a poor man’s HA/load balancing.</a:t>
            </a:r>
          </a:p>
          <a:p>
            <a:pPr marL="232966" indent="-232966">
              <a:buAutoNum type="arabicPeriod"/>
            </a:pPr>
            <a:r>
              <a:rPr lang="en-US" baseline="0" dirty="0" smtClean="0"/>
              <a:t>Over plan and check. Debugging in Impact is challenging (as it is with any 4</a:t>
            </a:r>
            <a:r>
              <a:rPr lang="en-US" baseline="30000" dirty="0" smtClean="0"/>
              <a:t>th</a:t>
            </a:r>
            <a:r>
              <a:rPr lang="en-US" baseline="0" dirty="0" smtClean="0"/>
              <a:t> generational language.)</a:t>
            </a:r>
          </a:p>
          <a:p>
            <a:pPr marL="232966" indent="-232966">
              <a:buAutoNum type="arabicPeriod"/>
            </a:pPr>
            <a:r>
              <a:rPr lang="en-US" baseline="0" dirty="0" smtClean="0"/>
              <a:t>Don’t over tax Impact.</a:t>
            </a:r>
          </a:p>
          <a:p>
            <a:pPr marL="232966" indent="-232966">
              <a:buAutoNum type="arabicPeriod"/>
            </a:pPr>
            <a:r>
              <a:rPr lang="en-US" baseline="0" dirty="0" smtClean="0"/>
              <a:t>Back off of the default 3 second updates.</a:t>
            </a:r>
          </a:p>
          <a:p>
            <a:pPr marL="232966" indent="-232966">
              <a:buAutoNum type="arabicPeriod"/>
            </a:pPr>
            <a:r>
              <a:rPr lang="en-US" baseline="0" dirty="0" smtClean="0"/>
              <a:t>Install in a separate user from </a:t>
            </a:r>
            <a:r>
              <a:rPr lang="en-US" baseline="0" dirty="0" err="1" smtClean="0"/>
              <a:t>OMNIbus</a:t>
            </a:r>
            <a:r>
              <a:rPr lang="en-US" baseline="0" dirty="0" smtClean="0"/>
              <a:t> and TBSM. This circumvents TIP/</a:t>
            </a:r>
            <a:r>
              <a:rPr lang="en-US" baseline="0" dirty="0" err="1" smtClean="0"/>
              <a:t>WebSphere</a:t>
            </a:r>
            <a:r>
              <a:rPr lang="en-US" baseline="0" dirty="0" smtClean="0"/>
              <a:t> conflicts and Installer Issues. </a:t>
            </a:r>
          </a:p>
          <a:p>
            <a:pPr marL="232966" indent="-232966">
              <a:buAutoNum type="arabicPeriod"/>
            </a:pPr>
            <a:r>
              <a:rPr lang="en-US" baseline="0" dirty="0" smtClean="0"/>
              <a:t>Avoid hibernate due to memory management issues.</a:t>
            </a:r>
          </a:p>
          <a:p>
            <a:pPr marL="232966" indent="-232966">
              <a:buAutoNum type="arabicPeriod"/>
            </a:pPr>
            <a:r>
              <a:rPr lang="en-US" baseline="0" dirty="0" smtClean="0"/>
              <a:t>Increase JAVA memory runtime parameters.</a:t>
            </a:r>
            <a:br>
              <a:rPr lang="en-US" baseline="0" dirty="0" smtClean="0"/>
            </a:br>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84FCF6D-9E95-4D03-8F23-3508947577C1}" type="slidenum">
              <a:rPr lang="en-US"/>
              <a:pPr/>
              <a:t>24</a:t>
            </a:fld>
            <a:endParaRPr lang="en-US"/>
          </a:p>
        </p:txBody>
      </p:sp>
      <p:sp>
        <p:nvSpPr>
          <p:cNvPr id="247810" name="Rectangle 2"/>
          <p:cNvSpPr>
            <a:spLocks noGrp="1" noRot="1" noChangeAspect="1" noChangeArrowheads="1" noTextEdit="1"/>
          </p:cNvSpPr>
          <p:nvPr>
            <p:ph type="sldImg"/>
          </p:nvPr>
        </p:nvSpPr>
        <p:spPr>
          <a:ln/>
        </p:spPr>
      </p:sp>
      <p:sp>
        <p:nvSpPr>
          <p:cNvPr id="24781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84FCF6D-9E95-4D03-8F23-3508947577C1}" type="slidenum">
              <a:rPr lang="en-US"/>
              <a:pPr/>
              <a:t>25</a:t>
            </a:fld>
            <a:endParaRPr lang="en-US"/>
          </a:p>
        </p:txBody>
      </p:sp>
      <p:sp>
        <p:nvSpPr>
          <p:cNvPr id="247810" name="Rectangle 2"/>
          <p:cNvSpPr>
            <a:spLocks noGrp="1" noRot="1" noChangeAspect="1" noChangeArrowheads="1" noTextEdit="1"/>
          </p:cNvSpPr>
          <p:nvPr>
            <p:ph type="sldImg"/>
          </p:nvPr>
        </p:nvSpPr>
        <p:spPr>
          <a:ln/>
        </p:spPr>
      </p:sp>
      <p:sp>
        <p:nvSpPr>
          <p:cNvPr id="24781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4A9D699-D3FE-406C-A94B-DC2791EDCF20}" type="slidenum">
              <a:rPr lang="en-US"/>
              <a:pPr/>
              <a:t>26</a:t>
            </a:fld>
            <a:endParaRPr lang="en-US"/>
          </a:p>
        </p:txBody>
      </p:sp>
      <p:sp>
        <p:nvSpPr>
          <p:cNvPr id="142338" name="Rectangle 2"/>
          <p:cNvSpPr>
            <a:spLocks noGrp="1" noRot="1" noChangeAspect="1" noChangeArrowheads="1" noTextEdit="1"/>
          </p:cNvSpPr>
          <p:nvPr>
            <p:ph type="sldImg"/>
          </p:nvPr>
        </p:nvSpPr>
        <p:spPr>
          <a:ln/>
        </p:spPr>
      </p:sp>
      <p:sp>
        <p:nvSpPr>
          <p:cNvPr id="142339" name="Rectangle 3"/>
          <p:cNvSpPr>
            <a:spLocks noGrp="1" noChangeArrowheads="1"/>
          </p:cNvSpPr>
          <p:nvPr>
            <p:ph type="body" idx="1"/>
          </p:nvPr>
        </p:nvSpPr>
        <p:spPr/>
        <p:txBody>
          <a:bodyPr/>
          <a:lstStyle/>
          <a:p>
            <a:pPr marL="232966" indent="-232966"/>
            <a:endParaRPr lang="en-US" b="1"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D904B0C-5964-4328-BDF0-11FE89E47203}" type="slidenum">
              <a:rPr lang="en-US"/>
              <a:pPr/>
              <a:t>3</a:t>
            </a:fld>
            <a:endParaRPr lang="en-US"/>
          </a:p>
        </p:txBody>
      </p:sp>
      <p:sp>
        <p:nvSpPr>
          <p:cNvPr id="260098" name="Rectangle 2"/>
          <p:cNvSpPr>
            <a:spLocks noGrp="1" noRot="1" noChangeAspect="1" noChangeArrowheads="1" noTextEdit="1"/>
          </p:cNvSpPr>
          <p:nvPr>
            <p:ph type="sldImg"/>
          </p:nvPr>
        </p:nvSpPr>
        <p:spPr>
          <a:ln/>
        </p:spPr>
      </p:sp>
      <p:sp>
        <p:nvSpPr>
          <p:cNvPr id="260099" name="Rectangle 3"/>
          <p:cNvSpPr>
            <a:spLocks noGrp="1" noChangeArrowheads="1"/>
          </p:cNvSpPr>
          <p:nvPr>
            <p:ph type="body" idx="1"/>
          </p:nvPr>
        </p:nvSpPr>
        <p:spPr/>
        <p:txBody>
          <a:bodyPr/>
          <a:lstStyle/>
          <a:p>
            <a:r>
              <a:rPr lang="en-US" dirty="0" smtClean="0"/>
              <a:t>Strategic Posture is the most overlooked and critical aspect to any Application Monitoring project. Application Management is hard with a high rate of failure but perceived as a commodity – this makes strategy more important than tactics. Think about what that means. Many factors contribute:</a:t>
            </a:r>
          </a:p>
          <a:p>
            <a:pPr lvl="1"/>
            <a:r>
              <a:rPr lang="en-US" b="1" dirty="0" smtClean="0"/>
              <a:t>Globalization</a:t>
            </a:r>
            <a:r>
              <a:rPr lang="en-US" dirty="0" smtClean="0"/>
              <a:t>  - Wal-Mart model - sell cheap commodities cheaply. This affects all aspects from hiring, pressure to not plan, transaction posture (instead of relationship), vendor interactions, intolerance of sausage making, and the need to sell internally.</a:t>
            </a:r>
          </a:p>
          <a:p>
            <a:pPr lvl="1"/>
            <a:r>
              <a:rPr lang="en-US" b="1" dirty="0" smtClean="0"/>
              <a:t>Industry</a:t>
            </a:r>
            <a:r>
              <a:rPr lang="en-US" dirty="0" smtClean="0"/>
              <a:t>. There have been 3 ages:</a:t>
            </a:r>
          </a:p>
          <a:p>
            <a:pPr lvl="1"/>
            <a:r>
              <a:rPr lang="en-US" dirty="0" smtClean="0"/>
              <a:t>	1990’s – Best Practices</a:t>
            </a:r>
          </a:p>
          <a:p>
            <a:pPr lvl="1"/>
            <a:r>
              <a:rPr lang="en-US" dirty="0" smtClean="0"/>
              <a:t>	2000’s – Vendors</a:t>
            </a:r>
          </a:p>
          <a:p>
            <a:pPr lvl="1"/>
            <a:r>
              <a:rPr lang="en-US" dirty="0" smtClean="0"/>
              <a:t>	2010’s Virtualization</a:t>
            </a:r>
          </a:p>
          <a:p>
            <a:pPr lvl="1"/>
            <a:r>
              <a:rPr lang="en-US" dirty="0" smtClean="0"/>
              <a:t>Though we are in the age of virtualization there is always a 5-10 year lag between creation and adoption of these practices. The Vendor age is dominated by a lack of money for planning, but there still exists a need for custom configuration creates a litany of issues. As a result vendors perform POCs with all encompassing tool architectures. </a:t>
            </a:r>
            <a:r>
              <a:rPr lang="en-US" dirty="0" err="1" smtClean="0"/>
              <a:t>Essentually</a:t>
            </a:r>
            <a:r>
              <a:rPr lang="en-US" dirty="0" smtClean="0"/>
              <a:t> best practices are internalized as large vendors have gobbled up the smaller fish. Additionally, “non-partisan” views are no longer unbiased as a result of the drying up funds. This is similar to the pattern among the news networks. Gartner, Forester to Network World all have become publicity generating engines and must be partial in order to have a business model that will survive. </a:t>
            </a:r>
          </a:p>
          <a:p>
            <a:pPr lvl="1"/>
            <a:r>
              <a:rPr lang="en-US" b="1" dirty="0" smtClean="0"/>
              <a:t>Standards</a:t>
            </a:r>
            <a:r>
              <a:rPr lang="en-US" dirty="0" smtClean="0"/>
              <a:t> - Issues around protocols and discovery with a security posture. This is primarily seen in the area of discovery where a central entity is expected to pry out of every element: 1) How to communicate, 2) What “should” be monitored. This is an unrealistic expectation.</a:t>
            </a:r>
          </a:p>
          <a:p>
            <a:pPr lvl="1"/>
            <a:r>
              <a:rPr lang="en-US" b="1" dirty="0" smtClean="0"/>
              <a:t>Solution</a:t>
            </a:r>
            <a:r>
              <a:rPr lang="en-US" dirty="0" smtClean="0"/>
              <a:t> - Recent integration of corporate cultures, jargon, technologies. Tools only 10% of solution.  (90% is Organizational structure, Business Processes,  and Knowledge Management.) Tendency: focus on tools, boil the ocean, see everything as nails, and the coffee maker syndrome.</a:t>
            </a:r>
          </a:p>
          <a:p>
            <a:pPr lvl="1"/>
            <a:r>
              <a:rPr lang="en-US" b="1" dirty="0" smtClean="0"/>
              <a:t>Organizational</a:t>
            </a:r>
            <a:r>
              <a:rPr lang="en-US" dirty="0" smtClean="0"/>
              <a:t> - Quality orientation of call center </a:t>
            </a:r>
            <a:r>
              <a:rPr lang="en-US" dirty="0" smtClean="0"/>
              <a:t>personalities: </a:t>
            </a:r>
            <a:r>
              <a:rPr lang="en-US" dirty="0" smtClean="0"/>
              <a:t>Red must mean red, green must mean green.  </a:t>
            </a:r>
            <a:r>
              <a:rPr lang="en-US" dirty="0" smtClean="0"/>
              <a:t>If not, the will</a:t>
            </a:r>
            <a:r>
              <a:rPr lang="en-US" baseline="0" dirty="0" smtClean="0"/>
              <a:t> be dropped and trust is very difficult to reestablish.</a:t>
            </a:r>
            <a:r>
              <a:rPr lang="en-US" dirty="0" smtClean="0"/>
              <a:t> </a:t>
            </a:r>
            <a:r>
              <a:rPr lang="en-US" dirty="0" smtClean="0"/>
              <a:t>Perception that monitoring is a commodity and success is common and easy.  </a:t>
            </a:r>
            <a:r>
              <a:rPr lang="en-US" dirty="0" smtClean="0"/>
              <a:t>This</a:t>
            </a:r>
            <a:r>
              <a:rPr lang="en-US" baseline="0" dirty="0" smtClean="0"/>
              <a:t> is enforced by the lack of internal POCs and thus sales/marketing more strongly influences perception which sets expectations extremely high. </a:t>
            </a:r>
            <a:r>
              <a:rPr lang="en-US" dirty="0" smtClean="0"/>
              <a:t>Development </a:t>
            </a:r>
            <a:r>
              <a:rPr lang="en-US" dirty="0" smtClean="0"/>
              <a:t>is time centric with interesting interplays and management is cost centric with added complexity</a:t>
            </a:r>
            <a:r>
              <a:rPr lang="en-US" dirty="0" smtClean="0"/>
              <a:t>. </a:t>
            </a:r>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D904B0C-5964-4328-BDF0-11FE89E47203}" type="slidenum">
              <a:rPr lang="en-US"/>
              <a:pPr/>
              <a:t>4</a:t>
            </a:fld>
            <a:endParaRPr lang="en-US"/>
          </a:p>
        </p:txBody>
      </p:sp>
      <p:sp>
        <p:nvSpPr>
          <p:cNvPr id="260098" name="Rectangle 2"/>
          <p:cNvSpPr>
            <a:spLocks noGrp="1" noRot="1" noChangeAspect="1" noChangeArrowheads="1" noTextEdit="1"/>
          </p:cNvSpPr>
          <p:nvPr>
            <p:ph type="sldImg"/>
          </p:nvPr>
        </p:nvSpPr>
        <p:spPr>
          <a:ln/>
        </p:spPr>
      </p:sp>
      <p:sp>
        <p:nvSpPr>
          <p:cNvPr id="260099" name="Rectangle 3"/>
          <p:cNvSpPr>
            <a:spLocks noGrp="1" noChangeArrowheads="1"/>
          </p:cNvSpPr>
          <p:nvPr>
            <p:ph type="body" idx="1"/>
          </p:nvPr>
        </p:nvSpPr>
        <p:spPr/>
        <p:txBody>
          <a:bodyPr/>
          <a:lstStyle/>
          <a:p>
            <a:r>
              <a:rPr lang="en-US" b="1" dirty="0" smtClean="0"/>
              <a:t>Project Strategic Posture:</a:t>
            </a:r>
          </a:p>
          <a:p>
            <a:pPr lvl="1"/>
            <a:r>
              <a:rPr lang="en-US" b="1" dirty="0" smtClean="0"/>
              <a:t>Don’t Skimp on Planning and Listening</a:t>
            </a:r>
            <a:r>
              <a:rPr lang="en-US" dirty="0" smtClean="0"/>
              <a:t> - identify customers and goals early. Seed expectations. The key here is to understand that emotional alignment takes much longer than mental. And emotional alignment of departments takes much longer than emotional alignment of individuals. So start the internal marketing (especially with the customers) at the beginning and do not let </a:t>
            </a:r>
            <a:r>
              <a:rPr lang="en-US" dirty="0" smtClean="0"/>
              <a:t>up EVER.</a:t>
            </a:r>
            <a:endParaRPr lang="en-US" dirty="0" smtClean="0"/>
          </a:p>
          <a:p>
            <a:pPr lvl="1"/>
            <a:r>
              <a:rPr lang="en-US" b="1" dirty="0" smtClean="0"/>
              <a:t>Reconcile Expectations to Possibilities</a:t>
            </a:r>
            <a:r>
              <a:rPr lang="en-US" dirty="0" smtClean="0"/>
              <a:t> - Almost always customer expectations don't match reality at several locations. Mentally, you can move the organization quickly, emotionally it takes time. So planting seeds early is a must. A primary goal is for the monitoring culture to take root.</a:t>
            </a:r>
          </a:p>
          <a:p>
            <a:pPr lvl="1"/>
            <a:r>
              <a:rPr lang="en-US" b="1" dirty="0" smtClean="0"/>
              <a:t>Transparency </a:t>
            </a:r>
            <a:r>
              <a:rPr lang="en-US" dirty="0" smtClean="0"/>
              <a:t>– Due to high failure rates, internal and external communication leads to better results as long as outside governance can be managed.</a:t>
            </a:r>
          </a:p>
          <a:p>
            <a:pPr lvl="1"/>
            <a:r>
              <a:rPr lang="en-US" b="1" dirty="0" smtClean="0"/>
              <a:t>KISS (Grounded Iterations) over Sexy Home Runs</a:t>
            </a:r>
            <a:r>
              <a:rPr lang="en-US" dirty="0" smtClean="0"/>
              <a:t> -  Home runs don't win games especially with huge gaps. “Infinite in all Directions” by Freeman Dyson</a:t>
            </a:r>
          </a:p>
          <a:p>
            <a:pPr lvl="1"/>
            <a:r>
              <a:rPr lang="en-US" b="1" dirty="0" smtClean="0"/>
              <a:t>Creativity over Early Judgments </a:t>
            </a:r>
            <a:r>
              <a:rPr lang="en-US" dirty="0" smtClean="0"/>
              <a:t>– “Getting to Yes: Negotiating Agreement Without Giving In” - by Roger Fisher and William </a:t>
            </a:r>
            <a:r>
              <a:rPr lang="en-US" dirty="0" err="1" smtClean="0"/>
              <a:t>Ury</a:t>
            </a:r>
            <a:r>
              <a:rPr lang="en-US" dirty="0" smtClean="0"/>
              <a:t>. </a:t>
            </a:r>
            <a:r>
              <a:rPr lang="en-US" dirty="0" smtClean="0"/>
              <a:t>Judgments </a:t>
            </a:r>
            <a:r>
              <a:rPr lang="en-US" dirty="0" smtClean="0"/>
              <a:t>KILL the creative process and also add conflict and shut down communication. Suppress judgment early in the project to assure the path will lead to the global maximum rather than a local maximum.</a:t>
            </a:r>
          </a:p>
          <a:p>
            <a:pPr marL="465933" lvl="1" defTabSz="931865">
              <a:defRPr/>
            </a:pPr>
            <a:r>
              <a:rPr lang="en-US" b="1" dirty="0" smtClean="0"/>
              <a:t>“Manage” over “Control” </a:t>
            </a:r>
            <a:r>
              <a:rPr lang="en-US" dirty="0" smtClean="0"/>
              <a:t> Much of the project is outside control of the implementer. Learning to manage this is the key to success. Also individuals and organizations need to feel “pain” – it is the only path to growth and maturity and long term health.</a:t>
            </a:r>
          </a:p>
          <a:p>
            <a:pPr lvl="1"/>
            <a:r>
              <a:rPr lang="en-US" b="1" dirty="0" smtClean="0"/>
              <a:t>Quality over Scope</a:t>
            </a:r>
            <a:r>
              <a:rPr lang="en-US" dirty="0" smtClean="0"/>
              <a:t> - Addresses quality orientation of call centers and support (red means red and low tolerance of procedure changes) assuming price is fixed.</a:t>
            </a:r>
          </a:p>
          <a:p>
            <a:pPr lvl="1"/>
            <a:r>
              <a:rPr lang="en-US" b="1" dirty="0" smtClean="0"/>
              <a:t>Customer over Vendor</a:t>
            </a:r>
            <a:r>
              <a:rPr lang="en-US" dirty="0" smtClean="0"/>
              <a:t> - Due to high failure rates, this posture is needed. If projects are left to manage themselves via project plans, meetings, tickets, etc, holistic issues will lead to failure 90% of the time.</a:t>
            </a:r>
          </a:p>
          <a:p>
            <a:pPr lvl="1"/>
            <a:r>
              <a:rPr lang="en-US" b="1" dirty="0" smtClean="0"/>
              <a:t>Organization over Tools </a:t>
            </a:r>
            <a:r>
              <a:rPr lang="en-US" dirty="0" smtClean="0"/>
              <a:t>– The tendency is to ignore adoption. However, tools are only as useful as how the existing organization alters their business processes and knowledge management to adopt them and own them. Since this is mostly emotional, it can be very difficult and is mostly internal sales and marketing.</a:t>
            </a:r>
          </a:p>
          <a:p>
            <a:pPr lvl="0"/>
            <a:r>
              <a:rPr lang="en-US" b="1" dirty="0" smtClean="0"/>
              <a:t>Self Governance (Strategic Posture of the Self):</a:t>
            </a:r>
          </a:p>
          <a:p>
            <a:pPr lvl="1"/>
            <a:r>
              <a:rPr lang="en-US" b="1" dirty="0" smtClean="0"/>
              <a:t>Know Thyself.</a:t>
            </a:r>
            <a:r>
              <a:rPr lang="en-US" dirty="0" smtClean="0"/>
              <a:t> - Addresses steering clear of the many black holes. Coffee pot analogy – discussions over small budgets are lengthy, but large budgets generally not so. There is a tendency to boil the ocean due to the interconnectivity of everything. Also conflicts among executive, implementors and customers are common due to the focus on budget, schedule, and quality respectively. Also know where the products stand – Good core features with demands in the integration points (including licensing, installation, single sign on, event state integration, etc.)</a:t>
            </a:r>
          </a:p>
          <a:p>
            <a:pPr lvl="1"/>
            <a:r>
              <a:rPr lang="en-US" b="1" dirty="0" smtClean="0"/>
              <a:t>Nothing in Excess.</a:t>
            </a:r>
            <a:r>
              <a:rPr lang="en-US" dirty="0" smtClean="0"/>
              <a:t> – This point focuses on the primary black hole that occurs. Scope creep occurs because of: customer expectations, excessive unknowns, and the holistic-</a:t>
            </a:r>
            <a:r>
              <a:rPr lang="en-US" dirty="0" err="1" smtClean="0"/>
              <a:t>ness</a:t>
            </a:r>
            <a:r>
              <a:rPr lang="en-US" dirty="0" smtClean="0"/>
              <a:t> of the solution as well as the difficulty to say no, especially in this global transactional economy.</a:t>
            </a:r>
          </a:p>
          <a:p>
            <a:pPr lvl="1"/>
            <a:r>
              <a:rPr lang="en-US" b="1" dirty="0" smtClean="0"/>
              <a:t>Do the Right Thing</a:t>
            </a:r>
            <a:r>
              <a:rPr lang="en-US" dirty="0" smtClean="0"/>
              <a:t> - Much harder than it sounds. Either it is too easy to say “No” or it is easy to get defensive rather than constructive with Customer Complaints depend on which end of the spectrum you fall. Also lessons learned require a change of “stance” and saving face may not be desirable or possible for the benefit of the project. If done right many people will feel uncomfortable – because usually that is what is needed to get the right things done – the only path for growth whether people or organizations is adversity. In psychology this dynamic is described as the drama triangle. The only role among victim, rescuer, perpetrator that can destroy the drama triangle and move the discussion forward is the perpetrator. This can be incredibly hard</a:t>
            </a:r>
            <a:r>
              <a:rPr lang="en-US" dirty="0" smtClean="0"/>
              <a:t>. The pressure on the consultant is 1) rescuer,</a:t>
            </a:r>
            <a:r>
              <a:rPr lang="en-US" baseline="0" dirty="0" smtClean="0"/>
              <a:t> 2) victim.</a:t>
            </a:r>
            <a:endParaRPr lang="en-US" dirty="0" smtClean="0"/>
          </a:p>
          <a:p>
            <a:pPr>
              <a:lnSpc>
                <a:spcPct val="90000"/>
              </a:lnSpc>
            </a:pPr>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D904B0C-5964-4328-BDF0-11FE89E47203}" type="slidenum">
              <a:rPr lang="en-US"/>
              <a:pPr/>
              <a:t>5</a:t>
            </a:fld>
            <a:endParaRPr lang="en-US"/>
          </a:p>
        </p:txBody>
      </p:sp>
      <p:sp>
        <p:nvSpPr>
          <p:cNvPr id="260098" name="Rectangle 2"/>
          <p:cNvSpPr>
            <a:spLocks noGrp="1" noRot="1" noChangeAspect="1" noChangeArrowheads="1" noTextEdit="1"/>
          </p:cNvSpPr>
          <p:nvPr>
            <p:ph type="sldImg"/>
          </p:nvPr>
        </p:nvSpPr>
        <p:spPr>
          <a:ln/>
        </p:spPr>
      </p:sp>
      <p:sp>
        <p:nvSpPr>
          <p:cNvPr id="260099" name="Rectangle 3"/>
          <p:cNvSpPr>
            <a:spLocks noGrp="1" noChangeArrowheads="1"/>
          </p:cNvSpPr>
          <p:nvPr>
            <p:ph type="body" idx="1"/>
          </p:nvPr>
        </p:nvSpPr>
        <p:spPr/>
        <p:txBody>
          <a:bodyPr/>
          <a:lstStyle/>
          <a:p>
            <a:pPr>
              <a:lnSpc>
                <a:spcPct val="90000"/>
              </a:lnSpc>
            </a:pPr>
            <a:r>
              <a:rPr lang="en-US" dirty="0" smtClean="0"/>
              <a:t>ACS Provides for State Programs and their recipients what VISA/</a:t>
            </a:r>
            <a:r>
              <a:rPr lang="en-US" dirty="0" err="1" smtClean="0"/>
              <a:t>Mastercard</a:t>
            </a:r>
            <a:r>
              <a:rPr lang="en-US" dirty="0" smtClean="0"/>
              <a:t> provides for Banks and their Card holders.</a:t>
            </a:r>
          </a:p>
          <a:p>
            <a:pPr>
              <a:lnSpc>
                <a:spcPct val="90000"/>
              </a:lnSpc>
            </a:pPr>
            <a:r>
              <a:rPr lang="en-US" dirty="0" smtClean="0"/>
              <a:t>EPPIC is an end-to-end service that consists of many layers of transactions, application, systems, and networks. The diagram describes the high level interactions of the program recipients, government programs, stores and vendors, ACS Xerox, and the end-to-end solution.</a:t>
            </a:r>
          </a:p>
          <a:p>
            <a:pPr>
              <a:lnSpc>
                <a:spcPct val="90000"/>
              </a:lnSpc>
            </a:pPr>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C6C370F-1FAA-472A-B99F-C1D7014B455D}"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D904B0C-5964-4328-BDF0-11FE89E47203}" type="slidenum">
              <a:rPr lang="en-US"/>
              <a:pPr/>
              <a:t>7</a:t>
            </a:fld>
            <a:endParaRPr lang="en-US"/>
          </a:p>
        </p:txBody>
      </p:sp>
      <p:sp>
        <p:nvSpPr>
          <p:cNvPr id="260098" name="Rectangle 2"/>
          <p:cNvSpPr>
            <a:spLocks noGrp="1" noRot="1" noChangeAspect="1" noChangeArrowheads="1" noTextEdit="1"/>
          </p:cNvSpPr>
          <p:nvPr>
            <p:ph type="sldImg"/>
          </p:nvPr>
        </p:nvSpPr>
        <p:spPr>
          <a:ln/>
        </p:spPr>
      </p:sp>
      <p:sp>
        <p:nvSpPr>
          <p:cNvPr id="260099" name="Rectangle 3"/>
          <p:cNvSpPr>
            <a:spLocks noGrp="1" noChangeArrowheads="1"/>
          </p:cNvSpPr>
          <p:nvPr>
            <p:ph type="body" idx="1"/>
          </p:nvPr>
        </p:nvSpPr>
        <p:spPr/>
        <p:txBody>
          <a:bodyPr/>
          <a:lstStyle/>
          <a:p>
            <a:pPr>
              <a:lnSpc>
                <a:spcPct val="90000"/>
              </a:lnSpc>
            </a:pPr>
            <a:r>
              <a:rPr lang="en-US" dirty="0" smtClean="0"/>
              <a:t>High</a:t>
            </a:r>
            <a:r>
              <a:rPr lang="en-US" baseline="0" dirty="0" smtClean="0"/>
              <a:t> level view of the project’s: work scope, length, contract hours, and available ACS resources. Also this introduces what the Tivoli solution is being applied to: EPPIC. EPPIC is an end-to-end solution that involves: network, systems, applications, and transactions. Further it involves organizational forces, the strongest being the fact that the network and system infrastructure is owned by a separate, corporate group.</a:t>
            </a:r>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D904B0C-5964-4328-BDF0-11FE89E47203}" type="slidenum">
              <a:rPr lang="en-US"/>
              <a:pPr/>
              <a:t>8</a:t>
            </a:fld>
            <a:endParaRPr lang="en-US"/>
          </a:p>
        </p:txBody>
      </p:sp>
      <p:sp>
        <p:nvSpPr>
          <p:cNvPr id="260098" name="Rectangle 2"/>
          <p:cNvSpPr>
            <a:spLocks noGrp="1" noRot="1" noChangeAspect="1" noChangeArrowheads="1" noTextEdit="1"/>
          </p:cNvSpPr>
          <p:nvPr>
            <p:ph type="sldImg"/>
          </p:nvPr>
        </p:nvSpPr>
        <p:spPr>
          <a:ln/>
        </p:spPr>
      </p:sp>
      <p:sp>
        <p:nvSpPr>
          <p:cNvPr id="260099" name="Rectangle 3"/>
          <p:cNvSpPr>
            <a:spLocks noGrp="1" noChangeArrowheads="1"/>
          </p:cNvSpPr>
          <p:nvPr>
            <p:ph type="body" idx="1"/>
          </p:nvPr>
        </p:nvSpPr>
        <p:spPr/>
        <p:txBody>
          <a:bodyPr/>
          <a:lstStyle/>
          <a:p>
            <a:pPr>
              <a:lnSpc>
                <a:spcPct val="90000"/>
              </a:lnSpc>
            </a:pPr>
            <a:r>
              <a:rPr lang="en-US" dirty="0" smtClean="0"/>
              <a:t>The</a:t>
            </a:r>
            <a:r>
              <a:rPr lang="en-US" baseline="0" dirty="0" smtClean="0"/>
              <a:t> project was a 5 phase approach with new levels of functionality being rolled along with additional states and programs being added to the fold at each step.  Expanding Tivoli solution into new sites as well as new levels of functionality created the value of the solution as well as the overall work of deployment.</a:t>
            </a:r>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D904B0C-5964-4328-BDF0-11FE89E47203}" type="slidenum">
              <a:rPr lang="en-US"/>
              <a:pPr/>
              <a:t>9</a:t>
            </a:fld>
            <a:endParaRPr lang="en-US"/>
          </a:p>
        </p:txBody>
      </p:sp>
      <p:sp>
        <p:nvSpPr>
          <p:cNvPr id="260098" name="Rectangle 2"/>
          <p:cNvSpPr>
            <a:spLocks noGrp="1" noRot="1" noChangeAspect="1" noChangeArrowheads="1" noTextEdit="1"/>
          </p:cNvSpPr>
          <p:nvPr>
            <p:ph type="sldImg"/>
          </p:nvPr>
        </p:nvSpPr>
        <p:spPr>
          <a:ln/>
        </p:spPr>
      </p:sp>
      <p:sp>
        <p:nvSpPr>
          <p:cNvPr id="260099" name="Rectangle 3"/>
          <p:cNvSpPr>
            <a:spLocks noGrp="1" noChangeArrowheads="1"/>
          </p:cNvSpPr>
          <p:nvPr>
            <p:ph type="body" idx="1"/>
          </p:nvPr>
        </p:nvSpPr>
        <p:spPr/>
        <p:txBody>
          <a:bodyPr/>
          <a:lstStyle/>
          <a:p>
            <a:pPr>
              <a:lnSpc>
                <a:spcPct val="90000"/>
              </a:lnSpc>
            </a:pPr>
            <a:r>
              <a:rPr lang="en-US" dirty="0" smtClean="0"/>
              <a:t>The first step was to architect an overall solution based on the major components</a:t>
            </a:r>
            <a:r>
              <a:rPr lang="en-US" baseline="0" dirty="0" smtClean="0"/>
              <a:t> involved. These consisted of 5 areas:</a:t>
            </a:r>
          </a:p>
          <a:p>
            <a:pPr marL="232966" indent="-232966">
              <a:lnSpc>
                <a:spcPct val="90000"/>
              </a:lnSpc>
              <a:buAutoNum type="arabicPeriod"/>
            </a:pPr>
            <a:r>
              <a:rPr lang="en-US" baseline="0" dirty="0" smtClean="0"/>
              <a:t>EPPIC end-to-end solution (Green)</a:t>
            </a:r>
          </a:p>
          <a:p>
            <a:pPr marL="232966" indent="-232966">
              <a:lnSpc>
                <a:spcPct val="90000"/>
              </a:lnSpc>
              <a:buAutoNum type="arabicPeriod"/>
            </a:pPr>
            <a:r>
              <a:rPr lang="en-US" baseline="0" dirty="0" smtClean="0"/>
              <a:t>ACS Corporation Monitoring of the Network, Hardware, and OS (Yellow)</a:t>
            </a:r>
          </a:p>
          <a:p>
            <a:pPr marL="232966" indent="-232966">
              <a:lnSpc>
                <a:spcPct val="90000"/>
              </a:lnSpc>
              <a:buAutoNum type="arabicPeriod"/>
            </a:pPr>
            <a:r>
              <a:rPr lang="en-US" baseline="0" dirty="0" smtClean="0"/>
              <a:t>Tivoli</a:t>
            </a:r>
          </a:p>
          <a:p>
            <a:pPr marL="698899" lvl="1" indent="-232966">
              <a:lnSpc>
                <a:spcPct val="90000"/>
              </a:lnSpc>
              <a:buAutoNum type="arabicPeriod"/>
            </a:pPr>
            <a:r>
              <a:rPr lang="en-US" baseline="0" dirty="0" smtClean="0"/>
              <a:t>Tivoli ITM</a:t>
            </a:r>
          </a:p>
          <a:p>
            <a:pPr marL="698899" lvl="1" indent="-232966">
              <a:lnSpc>
                <a:spcPct val="90000"/>
              </a:lnSpc>
              <a:buAutoNum type="arabicPeriod"/>
            </a:pPr>
            <a:r>
              <a:rPr lang="en-US" baseline="0" dirty="0" smtClean="0"/>
              <a:t>Tivoli </a:t>
            </a:r>
            <a:r>
              <a:rPr lang="en-US" baseline="0" dirty="0" err="1" smtClean="0"/>
              <a:t>Netcool</a:t>
            </a:r>
            <a:endParaRPr lang="en-US" baseline="0" dirty="0" smtClean="0"/>
          </a:p>
          <a:p>
            <a:pPr marL="698899" lvl="1" indent="-232966">
              <a:lnSpc>
                <a:spcPct val="90000"/>
              </a:lnSpc>
              <a:buAutoNum type="arabicPeriod"/>
            </a:pPr>
            <a:r>
              <a:rPr lang="en-US" baseline="0" dirty="0" smtClean="0"/>
              <a:t>Customer Code</a:t>
            </a:r>
          </a:p>
          <a:p>
            <a:pPr marL="232966" indent="-232966">
              <a:lnSpc>
                <a:spcPct val="90000"/>
              </a:lnSpc>
              <a:buAutoNum type="arabicPeriod"/>
            </a:pPr>
            <a:r>
              <a:rPr lang="en-US" baseline="0" dirty="0" smtClean="0"/>
              <a:t>Legacy Monitoring</a:t>
            </a:r>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 Id="rId5" Type="http://schemas.openxmlformats.org/officeDocument/2006/relationships/image" Target="../media/image2.png"/><Relationship Id="rId4"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aphicFrame>
        <p:nvGraphicFramePr>
          <p:cNvPr id="98306" name="Object 2"/>
          <p:cNvGraphicFramePr>
            <a:graphicFrameLocks noChangeAspect="1"/>
          </p:cNvGraphicFramePr>
          <p:nvPr/>
        </p:nvGraphicFramePr>
        <p:xfrm>
          <a:off x="44450" y="2393950"/>
          <a:ext cx="9077325" cy="1819275"/>
        </p:xfrm>
        <a:graphic>
          <a:graphicData uri="http://schemas.openxmlformats.org/presentationml/2006/ole">
            <p:oleObj spid="_x0000_s98306" name="Image" r:id="rId3" imgW="10209524" imgH="1815873" progId="">
              <p:embed/>
            </p:oleObj>
          </a:graphicData>
        </a:graphic>
      </p:graphicFrame>
      <p:grpSp>
        <p:nvGrpSpPr>
          <p:cNvPr id="98307" name="Group 3"/>
          <p:cNvGrpSpPr>
            <a:grpSpLocks/>
          </p:cNvGrpSpPr>
          <p:nvPr/>
        </p:nvGrpSpPr>
        <p:grpSpPr bwMode="auto">
          <a:xfrm>
            <a:off x="34925" y="4292600"/>
            <a:ext cx="9074150" cy="2520950"/>
            <a:chOff x="0" y="2640"/>
            <a:chExt cx="5760" cy="1680"/>
          </a:xfrm>
        </p:grpSpPr>
        <p:sp>
          <p:nvSpPr>
            <p:cNvPr id="98308" name="Rectangle 4"/>
            <p:cNvSpPr>
              <a:spLocks noChangeArrowheads="1"/>
            </p:cNvSpPr>
            <p:nvPr userDrawn="1"/>
          </p:nvSpPr>
          <p:spPr bwMode="gray">
            <a:xfrm>
              <a:off x="0" y="2640"/>
              <a:ext cx="5760" cy="1680"/>
            </a:xfrm>
            <a:prstGeom prst="rect">
              <a:avLst/>
            </a:prstGeom>
            <a:solidFill>
              <a:schemeClr val="bg2"/>
            </a:solidFill>
            <a:ln w="9525">
              <a:noFill/>
              <a:miter lim="800000"/>
              <a:headEnd/>
              <a:tailEnd/>
            </a:ln>
            <a:effectLst/>
          </p:spPr>
          <p:txBody>
            <a:bodyPr wrap="none" anchor="ctr"/>
            <a:lstStyle/>
            <a:p>
              <a:endParaRPr lang="en-US"/>
            </a:p>
          </p:txBody>
        </p:sp>
        <p:sp>
          <p:nvSpPr>
            <p:cNvPr id="98309" name="Rectangle 5"/>
            <p:cNvSpPr>
              <a:spLocks noChangeArrowheads="1"/>
            </p:cNvSpPr>
            <p:nvPr userDrawn="1"/>
          </p:nvSpPr>
          <p:spPr bwMode="gray">
            <a:xfrm>
              <a:off x="0" y="2640"/>
              <a:ext cx="5760" cy="96"/>
            </a:xfrm>
            <a:prstGeom prst="rect">
              <a:avLst/>
            </a:prstGeom>
            <a:gradFill rotWithShape="0">
              <a:gsLst>
                <a:gs pos="0">
                  <a:schemeClr val="bg2">
                    <a:gamma/>
                    <a:shade val="46275"/>
                    <a:invGamma/>
                  </a:schemeClr>
                </a:gs>
                <a:gs pos="100000">
                  <a:schemeClr val="bg2"/>
                </a:gs>
              </a:gsLst>
              <a:lin ang="5400000" scaled="1"/>
            </a:gradFill>
            <a:ln w="9525">
              <a:noFill/>
              <a:miter lim="800000"/>
              <a:headEnd/>
              <a:tailEnd/>
            </a:ln>
            <a:effectLst/>
          </p:spPr>
          <p:txBody>
            <a:bodyPr wrap="none" anchor="ctr"/>
            <a:lstStyle/>
            <a:p>
              <a:endParaRPr lang="en-US"/>
            </a:p>
          </p:txBody>
        </p:sp>
      </p:grpSp>
      <p:sp>
        <p:nvSpPr>
          <p:cNvPr id="98310" name="Rectangle 6"/>
          <p:cNvSpPr>
            <a:spLocks noChangeArrowheads="1"/>
          </p:cNvSpPr>
          <p:nvPr/>
        </p:nvSpPr>
        <p:spPr bwMode="gray">
          <a:xfrm>
            <a:off x="34925" y="44450"/>
            <a:ext cx="9074150" cy="2282825"/>
          </a:xfrm>
          <a:prstGeom prst="rect">
            <a:avLst/>
          </a:prstGeom>
          <a:gradFill rotWithShape="0">
            <a:gsLst>
              <a:gs pos="0">
                <a:schemeClr val="tx1"/>
              </a:gs>
              <a:gs pos="100000">
                <a:schemeClr val="tx1">
                  <a:gamma/>
                  <a:shade val="46275"/>
                  <a:invGamma/>
                </a:schemeClr>
              </a:gs>
            </a:gsLst>
            <a:lin ang="5400000" scaled="1"/>
          </a:gradFill>
          <a:ln w="9525">
            <a:noFill/>
            <a:miter lim="800000"/>
            <a:headEnd/>
            <a:tailEnd/>
          </a:ln>
          <a:effectLst/>
        </p:spPr>
        <p:txBody>
          <a:bodyPr wrap="none" anchor="ctr"/>
          <a:lstStyle/>
          <a:p>
            <a:endParaRPr lang="en-US"/>
          </a:p>
        </p:txBody>
      </p:sp>
      <p:grpSp>
        <p:nvGrpSpPr>
          <p:cNvPr id="98311" name="Group 7"/>
          <p:cNvGrpSpPr>
            <a:grpSpLocks/>
          </p:cNvGrpSpPr>
          <p:nvPr/>
        </p:nvGrpSpPr>
        <p:grpSpPr bwMode="auto">
          <a:xfrm>
            <a:off x="-4763" y="0"/>
            <a:ext cx="9148763" cy="6856413"/>
            <a:chOff x="-3" y="0"/>
            <a:chExt cx="5763" cy="4319"/>
          </a:xfrm>
        </p:grpSpPr>
        <p:sp>
          <p:nvSpPr>
            <p:cNvPr id="98312" name="AutoShape 8"/>
            <p:cNvSpPr>
              <a:spLocks noChangeArrowheads="1"/>
            </p:cNvSpPr>
            <p:nvPr userDrawn="1"/>
          </p:nvSpPr>
          <p:spPr bwMode="gray">
            <a:xfrm>
              <a:off x="24" y="24"/>
              <a:ext cx="5712" cy="4272"/>
            </a:xfrm>
            <a:prstGeom prst="roundRect">
              <a:avLst>
                <a:gd name="adj" fmla="val 6227"/>
              </a:avLst>
            </a:prstGeom>
            <a:noFill/>
            <a:ln w="76200">
              <a:solidFill>
                <a:schemeClr val="bg1"/>
              </a:solidFill>
              <a:round/>
              <a:headEnd/>
              <a:tailEnd/>
            </a:ln>
            <a:effectLst/>
          </p:spPr>
          <p:txBody>
            <a:bodyPr wrap="none" anchor="ctr"/>
            <a:lstStyle/>
            <a:p>
              <a:endParaRPr lang="en-US"/>
            </a:p>
          </p:txBody>
        </p:sp>
        <p:sp>
          <p:nvSpPr>
            <p:cNvPr id="98313" name="Freeform 9"/>
            <p:cNvSpPr>
              <a:spLocks/>
            </p:cNvSpPr>
            <p:nvPr userDrawn="1"/>
          </p:nvSpPr>
          <p:spPr bwMode="gray">
            <a:xfrm>
              <a:off x="0" y="0"/>
              <a:ext cx="288" cy="288"/>
            </a:xfrm>
            <a:custGeom>
              <a:avLst/>
              <a:gdLst/>
              <a:ahLst/>
              <a:cxnLst>
                <a:cxn ang="0">
                  <a:pos x="0" y="48"/>
                </a:cxn>
                <a:cxn ang="0">
                  <a:pos x="0" y="384"/>
                </a:cxn>
                <a:cxn ang="0">
                  <a:pos x="96" y="192"/>
                </a:cxn>
                <a:cxn ang="0">
                  <a:pos x="192" y="48"/>
                </a:cxn>
                <a:cxn ang="0">
                  <a:pos x="336" y="0"/>
                </a:cxn>
                <a:cxn ang="0">
                  <a:pos x="0" y="0"/>
                </a:cxn>
              </a:cxnLst>
              <a:rect l="0" t="0" r="r" b="b"/>
              <a:pathLst>
                <a:path w="336" h="384">
                  <a:moveTo>
                    <a:pt x="0" y="48"/>
                  </a:moveTo>
                  <a:lnTo>
                    <a:pt x="0" y="384"/>
                  </a:lnTo>
                  <a:lnTo>
                    <a:pt x="96" y="192"/>
                  </a:lnTo>
                  <a:lnTo>
                    <a:pt x="192" y="48"/>
                  </a:lnTo>
                  <a:lnTo>
                    <a:pt x="336" y="0"/>
                  </a:lnTo>
                  <a:lnTo>
                    <a:pt x="0" y="0"/>
                  </a:lnTo>
                </a:path>
              </a:pathLst>
            </a:custGeom>
            <a:solidFill>
              <a:schemeClr val="bg1"/>
            </a:solidFill>
            <a:ln w="9525">
              <a:noFill/>
              <a:round/>
              <a:headEnd/>
              <a:tailEnd/>
            </a:ln>
            <a:effectLst/>
          </p:spPr>
          <p:txBody>
            <a:bodyPr/>
            <a:lstStyle/>
            <a:p>
              <a:endParaRPr lang="en-US"/>
            </a:p>
          </p:txBody>
        </p:sp>
        <p:sp>
          <p:nvSpPr>
            <p:cNvPr id="98314" name="Freeform 10"/>
            <p:cNvSpPr>
              <a:spLocks/>
            </p:cNvSpPr>
            <p:nvPr userDrawn="1"/>
          </p:nvSpPr>
          <p:spPr bwMode="gray">
            <a:xfrm rot="-5408600">
              <a:off x="-50" y="4030"/>
              <a:ext cx="336" cy="242"/>
            </a:xfrm>
            <a:custGeom>
              <a:avLst/>
              <a:gdLst/>
              <a:ahLst/>
              <a:cxnLst>
                <a:cxn ang="0">
                  <a:pos x="0" y="48"/>
                </a:cxn>
                <a:cxn ang="0">
                  <a:pos x="0" y="384"/>
                </a:cxn>
                <a:cxn ang="0">
                  <a:pos x="96" y="192"/>
                </a:cxn>
                <a:cxn ang="0">
                  <a:pos x="192" y="48"/>
                </a:cxn>
                <a:cxn ang="0">
                  <a:pos x="336" y="0"/>
                </a:cxn>
                <a:cxn ang="0">
                  <a:pos x="0" y="0"/>
                </a:cxn>
              </a:cxnLst>
              <a:rect l="0" t="0" r="r" b="b"/>
              <a:pathLst>
                <a:path w="336" h="384">
                  <a:moveTo>
                    <a:pt x="0" y="48"/>
                  </a:moveTo>
                  <a:lnTo>
                    <a:pt x="0" y="384"/>
                  </a:lnTo>
                  <a:lnTo>
                    <a:pt x="96" y="192"/>
                  </a:lnTo>
                  <a:lnTo>
                    <a:pt x="192" y="48"/>
                  </a:lnTo>
                  <a:lnTo>
                    <a:pt x="336" y="0"/>
                  </a:lnTo>
                  <a:lnTo>
                    <a:pt x="0" y="0"/>
                  </a:lnTo>
                </a:path>
              </a:pathLst>
            </a:custGeom>
            <a:solidFill>
              <a:schemeClr val="bg1"/>
            </a:solidFill>
            <a:ln w="9525">
              <a:noFill/>
              <a:round/>
              <a:headEnd/>
              <a:tailEnd/>
            </a:ln>
            <a:effectLst/>
          </p:spPr>
          <p:txBody>
            <a:bodyPr/>
            <a:lstStyle/>
            <a:p>
              <a:endParaRPr lang="en-US"/>
            </a:p>
          </p:txBody>
        </p:sp>
        <p:sp>
          <p:nvSpPr>
            <p:cNvPr id="98315" name="Freeform 11"/>
            <p:cNvSpPr>
              <a:spLocks/>
            </p:cNvSpPr>
            <p:nvPr userDrawn="1"/>
          </p:nvSpPr>
          <p:spPr bwMode="gray">
            <a:xfrm rot="10769190">
              <a:off x="5519" y="4031"/>
              <a:ext cx="232" cy="287"/>
            </a:xfrm>
            <a:custGeom>
              <a:avLst/>
              <a:gdLst/>
              <a:ahLst/>
              <a:cxnLst>
                <a:cxn ang="0">
                  <a:pos x="0" y="48"/>
                </a:cxn>
                <a:cxn ang="0">
                  <a:pos x="0" y="384"/>
                </a:cxn>
                <a:cxn ang="0">
                  <a:pos x="96" y="192"/>
                </a:cxn>
                <a:cxn ang="0">
                  <a:pos x="192" y="48"/>
                </a:cxn>
                <a:cxn ang="0">
                  <a:pos x="336" y="0"/>
                </a:cxn>
                <a:cxn ang="0">
                  <a:pos x="0" y="0"/>
                </a:cxn>
              </a:cxnLst>
              <a:rect l="0" t="0" r="r" b="b"/>
              <a:pathLst>
                <a:path w="336" h="384">
                  <a:moveTo>
                    <a:pt x="0" y="48"/>
                  </a:moveTo>
                  <a:lnTo>
                    <a:pt x="0" y="384"/>
                  </a:lnTo>
                  <a:lnTo>
                    <a:pt x="96" y="192"/>
                  </a:lnTo>
                  <a:lnTo>
                    <a:pt x="192" y="48"/>
                  </a:lnTo>
                  <a:lnTo>
                    <a:pt x="336" y="0"/>
                  </a:lnTo>
                  <a:lnTo>
                    <a:pt x="0" y="0"/>
                  </a:lnTo>
                </a:path>
              </a:pathLst>
            </a:custGeom>
            <a:solidFill>
              <a:schemeClr val="bg1"/>
            </a:solidFill>
            <a:ln w="9525">
              <a:noFill/>
              <a:round/>
              <a:headEnd/>
              <a:tailEnd/>
            </a:ln>
            <a:effectLst/>
          </p:spPr>
          <p:txBody>
            <a:bodyPr/>
            <a:lstStyle/>
            <a:p>
              <a:endParaRPr lang="en-US"/>
            </a:p>
          </p:txBody>
        </p:sp>
        <p:sp>
          <p:nvSpPr>
            <p:cNvPr id="98316" name="Freeform 12"/>
            <p:cNvSpPr>
              <a:spLocks/>
            </p:cNvSpPr>
            <p:nvPr userDrawn="1"/>
          </p:nvSpPr>
          <p:spPr bwMode="gray">
            <a:xfrm rot="5400000">
              <a:off x="5472" y="0"/>
              <a:ext cx="288" cy="288"/>
            </a:xfrm>
            <a:custGeom>
              <a:avLst/>
              <a:gdLst/>
              <a:ahLst/>
              <a:cxnLst>
                <a:cxn ang="0">
                  <a:pos x="0" y="48"/>
                </a:cxn>
                <a:cxn ang="0">
                  <a:pos x="0" y="384"/>
                </a:cxn>
                <a:cxn ang="0">
                  <a:pos x="96" y="192"/>
                </a:cxn>
                <a:cxn ang="0">
                  <a:pos x="192" y="48"/>
                </a:cxn>
                <a:cxn ang="0">
                  <a:pos x="336" y="0"/>
                </a:cxn>
                <a:cxn ang="0">
                  <a:pos x="0" y="0"/>
                </a:cxn>
              </a:cxnLst>
              <a:rect l="0" t="0" r="r" b="b"/>
              <a:pathLst>
                <a:path w="336" h="384">
                  <a:moveTo>
                    <a:pt x="0" y="48"/>
                  </a:moveTo>
                  <a:lnTo>
                    <a:pt x="0" y="384"/>
                  </a:lnTo>
                  <a:lnTo>
                    <a:pt x="96" y="192"/>
                  </a:lnTo>
                  <a:lnTo>
                    <a:pt x="192" y="48"/>
                  </a:lnTo>
                  <a:lnTo>
                    <a:pt x="336" y="0"/>
                  </a:lnTo>
                  <a:lnTo>
                    <a:pt x="0" y="0"/>
                  </a:lnTo>
                </a:path>
              </a:pathLst>
            </a:custGeom>
            <a:solidFill>
              <a:schemeClr val="bg1"/>
            </a:solidFill>
            <a:ln w="9525">
              <a:noFill/>
              <a:round/>
              <a:headEnd/>
              <a:tailEnd/>
            </a:ln>
            <a:effectLst/>
          </p:spPr>
          <p:txBody>
            <a:bodyPr/>
            <a:lstStyle/>
            <a:p>
              <a:endParaRPr lang="en-US"/>
            </a:p>
          </p:txBody>
        </p:sp>
      </p:grpSp>
      <p:sp>
        <p:nvSpPr>
          <p:cNvPr id="98317" name="Rectangle 13"/>
          <p:cNvSpPr>
            <a:spLocks noGrp="1" noChangeArrowheads="1"/>
          </p:cNvSpPr>
          <p:nvPr>
            <p:ph type="ctrTitle"/>
          </p:nvPr>
        </p:nvSpPr>
        <p:spPr bwMode="ltGray">
          <a:xfrm>
            <a:off x="762000" y="990600"/>
            <a:ext cx="7772400" cy="1066800"/>
          </a:xfrm>
        </p:spPr>
        <p:txBody>
          <a:bodyPr/>
          <a:lstStyle>
            <a:lvl1pPr algn="ctr">
              <a:defRPr sz="4400"/>
            </a:lvl1pPr>
          </a:lstStyle>
          <a:p>
            <a:r>
              <a:rPr lang="en-US"/>
              <a:t>Click to edit Master title style</a:t>
            </a:r>
          </a:p>
        </p:txBody>
      </p:sp>
      <p:sp>
        <p:nvSpPr>
          <p:cNvPr id="98318" name="Rectangle 14"/>
          <p:cNvSpPr>
            <a:spLocks noGrp="1" noChangeArrowheads="1"/>
          </p:cNvSpPr>
          <p:nvPr>
            <p:ph type="subTitle" idx="1"/>
          </p:nvPr>
        </p:nvSpPr>
        <p:spPr>
          <a:xfrm>
            <a:off x="1371600" y="4953000"/>
            <a:ext cx="6400800" cy="533400"/>
          </a:xfrm>
        </p:spPr>
        <p:txBody>
          <a:bodyPr/>
          <a:lstStyle>
            <a:lvl1pPr marL="0" indent="0" algn="ctr">
              <a:buFontTx/>
              <a:buNone/>
              <a:defRPr sz="2800">
                <a:solidFill>
                  <a:schemeClr val="tx2"/>
                </a:solidFill>
              </a:defRPr>
            </a:lvl1pPr>
          </a:lstStyle>
          <a:p>
            <a:r>
              <a:rPr lang="en-US"/>
              <a:t>Click to edit Master subtitle style</a:t>
            </a:r>
          </a:p>
        </p:txBody>
      </p:sp>
      <p:sp>
        <p:nvSpPr>
          <p:cNvPr id="98319" name="Rectangle 15"/>
          <p:cNvSpPr>
            <a:spLocks noGrp="1" noChangeArrowheads="1"/>
          </p:cNvSpPr>
          <p:nvPr>
            <p:ph type="dt" sz="half" idx="2"/>
          </p:nvPr>
        </p:nvSpPr>
        <p:spPr>
          <a:xfrm>
            <a:off x="457200" y="6245225"/>
            <a:ext cx="2133600" cy="476250"/>
          </a:xfrm>
        </p:spPr>
        <p:txBody>
          <a:bodyPr/>
          <a:lstStyle>
            <a:lvl1pPr>
              <a:defRPr/>
            </a:lvl1pPr>
          </a:lstStyle>
          <a:p>
            <a:endParaRPr lang="en-US"/>
          </a:p>
        </p:txBody>
      </p:sp>
      <p:sp>
        <p:nvSpPr>
          <p:cNvPr id="98320" name="Rectangle 16"/>
          <p:cNvSpPr>
            <a:spLocks noGrp="1" noChangeArrowheads="1"/>
          </p:cNvSpPr>
          <p:nvPr>
            <p:ph type="ftr" sz="quarter" idx="3"/>
          </p:nvPr>
        </p:nvSpPr>
        <p:spPr>
          <a:xfrm>
            <a:off x="3124200" y="6245225"/>
            <a:ext cx="2895600" cy="476250"/>
          </a:xfrm>
        </p:spPr>
        <p:txBody>
          <a:bodyPr/>
          <a:lstStyle>
            <a:lvl1pPr>
              <a:defRPr/>
            </a:lvl1pPr>
          </a:lstStyle>
          <a:p>
            <a:endParaRPr lang="en-US"/>
          </a:p>
        </p:txBody>
      </p:sp>
      <p:sp>
        <p:nvSpPr>
          <p:cNvPr id="98321" name="Rectangle 17"/>
          <p:cNvSpPr>
            <a:spLocks noGrp="1" noChangeArrowheads="1"/>
          </p:cNvSpPr>
          <p:nvPr>
            <p:ph type="sldNum" sz="quarter" idx="4"/>
          </p:nvPr>
        </p:nvSpPr>
        <p:spPr>
          <a:xfrm>
            <a:off x="6553200" y="6245225"/>
            <a:ext cx="2133600" cy="476250"/>
          </a:xfrm>
        </p:spPr>
        <p:txBody>
          <a:bodyPr/>
          <a:lstStyle>
            <a:lvl1pPr>
              <a:defRPr/>
            </a:lvl1pPr>
          </a:lstStyle>
          <a:p>
            <a:fld id="{9D9CF342-945F-4127-A41F-8300FEE620A3}" type="slidenum">
              <a:rPr lang="en-US"/>
              <a:pPr/>
              <a:t>‹#›</a:t>
            </a:fld>
            <a:endParaRPr lang="en-US"/>
          </a:p>
        </p:txBody>
      </p:sp>
      <p:grpSp>
        <p:nvGrpSpPr>
          <p:cNvPr id="98322" name="Group 18"/>
          <p:cNvGrpSpPr>
            <a:grpSpLocks/>
          </p:cNvGrpSpPr>
          <p:nvPr/>
        </p:nvGrpSpPr>
        <p:grpSpPr bwMode="auto">
          <a:xfrm>
            <a:off x="2482850" y="2895600"/>
            <a:ext cx="2698750" cy="1041400"/>
            <a:chOff x="1610" y="1965"/>
            <a:chExt cx="1700" cy="656"/>
          </a:xfrm>
        </p:grpSpPr>
        <p:pic>
          <p:nvPicPr>
            <p:cNvPr id="98323" name="Picture 19" descr="Untitled-1 copy"/>
            <p:cNvPicPr>
              <a:picLocks noChangeAspect="1" noChangeArrowheads="1"/>
            </p:cNvPicPr>
            <p:nvPr userDrawn="1"/>
          </p:nvPicPr>
          <p:blipFill>
            <a:blip r:embed="rId4" cstate="print"/>
            <a:srcRect/>
            <a:stretch>
              <a:fillRect/>
            </a:stretch>
          </p:blipFill>
          <p:spPr bwMode="gray">
            <a:xfrm>
              <a:off x="2426" y="1965"/>
              <a:ext cx="590" cy="590"/>
            </a:xfrm>
            <a:prstGeom prst="rect">
              <a:avLst/>
            </a:prstGeom>
            <a:noFill/>
          </p:spPr>
        </p:pic>
        <p:pic>
          <p:nvPicPr>
            <p:cNvPr id="98324" name="Picture 20" descr="Untitled-1 copy"/>
            <p:cNvPicPr>
              <a:picLocks noChangeAspect="1" noChangeArrowheads="1"/>
            </p:cNvPicPr>
            <p:nvPr userDrawn="1"/>
          </p:nvPicPr>
          <p:blipFill>
            <a:blip r:embed="rId5" cstate="print"/>
            <a:srcRect/>
            <a:stretch>
              <a:fillRect/>
            </a:stretch>
          </p:blipFill>
          <p:spPr bwMode="gray">
            <a:xfrm>
              <a:off x="3061" y="2372"/>
              <a:ext cx="249" cy="249"/>
            </a:xfrm>
            <a:prstGeom prst="rect">
              <a:avLst/>
            </a:prstGeom>
            <a:noFill/>
          </p:spPr>
        </p:pic>
        <p:pic>
          <p:nvPicPr>
            <p:cNvPr id="98325" name="Picture 21" descr="Untitled-1 copy"/>
            <p:cNvPicPr>
              <a:picLocks noChangeAspect="1" noChangeArrowheads="1"/>
            </p:cNvPicPr>
            <p:nvPr userDrawn="1"/>
          </p:nvPicPr>
          <p:blipFill>
            <a:blip r:embed="rId4" cstate="print"/>
            <a:srcRect/>
            <a:stretch>
              <a:fillRect/>
            </a:stretch>
          </p:blipFill>
          <p:spPr bwMode="gray">
            <a:xfrm>
              <a:off x="1610" y="2237"/>
              <a:ext cx="363" cy="363"/>
            </a:xfrm>
            <a:prstGeom prst="rect">
              <a:avLst/>
            </a:prstGeom>
            <a:noFill/>
          </p:spPr>
        </p:pic>
      </p:grpSp>
    </p:spTree>
  </p:cSld>
  <p:clrMapOvr>
    <a:masterClrMapping/>
  </p:clrMapOvr>
  <p:transition>
    <p:fade thruBlk="1"/>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DF7C55A-2872-492A-A9E8-DCD385110B1C}" type="slidenum">
              <a:rPr lang="en-US"/>
              <a:pPr/>
              <a:t>‹#›</a:t>
            </a:fld>
            <a:endParaRPr lang="en-US"/>
          </a:p>
        </p:txBody>
      </p:sp>
    </p:spTree>
  </p:cSld>
  <p:clrMapOvr>
    <a:masterClrMapping/>
  </p:clrMapOvr>
  <p:transition>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61229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61229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B08F379-3FE6-4B8A-8D7B-BF3A769EC398}" type="slidenum">
              <a:rPr lang="en-US"/>
              <a:pPr/>
              <a:t>‹#›</a:t>
            </a:fld>
            <a:endParaRPr lang="en-US"/>
          </a:p>
        </p:txBody>
      </p:sp>
    </p:spTree>
  </p:cSld>
  <p:clrMapOvr>
    <a:masterClrMapping/>
  </p:clrMapOvr>
  <p:transition>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80CD03B-F8C0-443E-B44C-0B2654F7306D}" type="slidenum">
              <a:rPr lang="en-US"/>
              <a:pPr/>
              <a:t>‹#›</a:t>
            </a:fld>
            <a:endParaRPr lang="en-US"/>
          </a:p>
        </p:txBody>
      </p:sp>
    </p:spTree>
  </p:cSld>
  <p:clrMapOvr>
    <a:masterClrMapping/>
  </p:clrMapOvr>
  <p:transition>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5D00DF3-9429-4DA6-9617-D14B5C026936}" type="slidenum">
              <a:rPr lang="en-US"/>
              <a:pPr/>
              <a:t>‹#›</a:t>
            </a:fld>
            <a:endParaRPr lang="en-US"/>
          </a:p>
        </p:txBody>
      </p:sp>
    </p:spTree>
  </p:cSld>
  <p:clrMapOvr>
    <a:masterClrMapping/>
  </p:clrMapOvr>
  <p:transition>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447800"/>
            <a:ext cx="4038600" cy="49498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47800"/>
            <a:ext cx="4038600" cy="49498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36B953B8-A2E6-4CCC-A6B4-B7DE293CFE2C}" type="slidenum">
              <a:rPr lang="en-US"/>
              <a:pPr/>
              <a:t>‹#›</a:t>
            </a:fld>
            <a:endParaRPr lang="en-US"/>
          </a:p>
        </p:txBody>
      </p:sp>
    </p:spTree>
  </p:cSld>
  <p:clrMapOvr>
    <a:masterClrMapping/>
  </p:clrMapOvr>
  <p:transition>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FBF4A6C0-8526-4ECD-8311-B1218AEE3C31}" type="slidenum">
              <a:rPr lang="en-US"/>
              <a:pPr/>
              <a:t>‹#›</a:t>
            </a:fld>
            <a:endParaRPr lang="en-US"/>
          </a:p>
        </p:txBody>
      </p:sp>
    </p:spTree>
  </p:cSld>
  <p:clrMapOvr>
    <a:masterClrMapping/>
  </p:clrMapOvr>
  <p:transition>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1A85B9C1-BB8F-469A-B382-47B986D8964E}" type="slidenum">
              <a:rPr lang="en-US"/>
              <a:pPr/>
              <a:t>‹#›</a:t>
            </a:fld>
            <a:endParaRPr lang="en-US"/>
          </a:p>
        </p:txBody>
      </p:sp>
    </p:spTree>
  </p:cSld>
  <p:clrMapOvr>
    <a:masterClrMapping/>
  </p:clrMapOvr>
  <p:transition>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AD767C36-50CB-4604-8CF3-F8387B42A69E}" type="slidenum">
              <a:rPr lang="en-US"/>
              <a:pPr/>
              <a:t>‹#›</a:t>
            </a:fld>
            <a:endParaRPr lang="en-US"/>
          </a:p>
        </p:txBody>
      </p:sp>
    </p:spTree>
  </p:cSld>
  <p:clrMapOvr>
    <a:masterClrMapping/>
  </p:clrMapOvr>
  <p:transition>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19B899C1-A8D8-481F-80F6-3CF9072FAB35}" type="slidenum">
              <a:rPr lang="en-US"/>
              <a:pPr/>
              <a:t>‹#›</a:t>
            </a:fld>
            <a:endParaRPr lang="en-US"/>
          </a:p>
        </p:txBody>
      </p:sp>
    </p:spTree>
  </p:cSld>
  <p:clrMapOvr>
    <a:masterClrMapping/>
  </p:clrMapOvr>
  <p:transition>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10994FD3-C9A7-41A4-8F78-1751486C4BC8}" type="slidenum">
              <a:rPr lang="en-US"/>
              <a:pPr/>
              <a:t>‹#›</a:t>
            </a:fld>
            <a:endParaRPr lang="en-US"/>
          </a:p>
        </p:txBody>
      </p:sp>
    </p:spTree>
  </p:cSld>
  <p:clrMapOvr>
    <a:masterClrMapping/>
  </p:clrMapOvr>
  <p:transition>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tint val="39216"/>
                <a:invGamma/>
              </a:schemeClr>
            </a:gs>
          </a:gsLst>
          <a:lin ang="5400000" scaled="1"/>
        </a:gradFill>
        <a:effectLst/>
      </p:bgPr>
    </p:bg>
    <p:spTree>
      <p:nvGrpSpPr>
        <p:cNvPr id="1" name=""/>
        <p:cNvGrpSpPr/>
        <p:nvPr/>
      </p:nvGrpSpPr>
      <p:grpSpPr>
        <a:xfrm>
          <a:off x="0" y="0"/>
          <a:ext cx="0" cy="0"/>
          <a:chOff x="0" y="0"/>
          <a:chExt cx="0" cy="0"/>
        </a:xfrm>
      </p:grpSpPr>
      <p:grpSp>
        <p:nvGrpSpPr>
          <p:cNvPr id="97282" name="Group 2"/>
          <p:cNvGrpSpPr>
            <a:grpSpLocks/>
          </p:cNvGrpSpPr>
          <p:nvPr/>
        </p:nvGrpSpPr>
        <p:grpSpPr bwMode="auto">
          <a:xfrm>
            <a:off x="0" y="285750"/>
            <a:ext cx="9156700" cy="911225"/>
            <a:chOff x="-1" y="196"/>
            <a:chExt cx="5768" cy="635"/>
          </a:xfrm>
        </p:grpSpPr>
        <p:sp>
          <p:nvSpPr>
            <p:cNvPr id="97283" name="Rectangle 3"/>
            <p:cNvSpPr>
              <a:spLocks noChangeArrowheads="1"/>
            </p:cNvSpPr>
            <p:nvPr userDrawn="1"/>
          </p:nvSpPr>
          <p:spPr bwMode="gray">
            <a:xfrm>
              <a:off x="1" y="196"/>
              <a:ext cx="5766" cy="635"/>
            </a:xfrm>
            <a:prstGeom prst="rect">
              <a:avLst/>
            </a:prstGeom>
            <a:gradFill rotWithShape="1">
              <a:gsLst>
                <a:gs pos="0">
                  <a:schemeClr val="accent1"/>
                </a:gs>
                <a:gs pos="100000">
                  <a:schemeClr val="tx1"/>
                </a:gs>
              </a:gsLst>
              <a:lin ang="0" scaled="1"/>
            </a:gradFill>
            <a:ln w="9525">
              <a:noFill/>
              <a:miter lim="800000"/>
              <a:headEnd/>
              <a:tailEnd/>
            </a:ln>
            <a:effectLst/>
          </p:spPr>
          <p:txBody>
            <a:bodyPr wrap="none" anchor="ctr"/>
            <a:lstStyle/>
            <a:p>
              <a:endParaRPr lang="en-US"/>
            </a:p>
          </p:txBody>
        </p:sp>
        <p:sp>
          <p:nvSpPr>
            <p:cNvPr id="97284" name="Freeform 4"/>
            <p:cNvSpPr>
              <a:spLocks/>
            </p:cNvSpPr>
            <p:nvPr userDrawn="1"/>
          </p:nvSpPr>
          <p:spPr bwMode="gray">
            <a:xfrm flipH="1" flipV="1">
              <a:off x="2265" y="196"/>
              <a:ext cx="3497" cy="226"/>
            </a:xfrm>
            <a:custGeom>
              <a:avLst/>
              <a:gdLst/>
              <a:ahLst/>
              <a:cxnLst>
                <a:cxn ang="0">
                  <a:pos x="45" y="590"/>
                </a:cxn>
                <a:cxn ang="0">
                  <a:pos x="1497" y="590"/>
                </a:cxn>
                <a:cxn ang="0">
                  <a:pos x="0" y="0"/>
                </a:cxn>
                <a:cxn ang="0">
                  <a:pos x="0" y="590"/>
                </a:cxn>
              </a:cxnLst>
              <a:rect l="0" t="0" r="r" b="b"/>
              <a:pathLst>
                <a:path w="1497" h="590">
                  <a:moveTo>
                    <a:pt x="45" y="590"/>
                  </a:moveTo>
                  <a:lnTo>
                    <a:pt x="1497" y="590"/>
                  </a:lnTo>
                  <a:lnTo>
                    <a:pt x="0" y="0"/>
                  </a:lnTo>
                  <a:lnTo>
                    <a:pt x="0" y="590"/>
                  </a:lnTo>
                </a:path>
              </a:pathLst>
            </a:custGeom>
            <a:gradFill rotWithShape="1">
              <a:gsLst>
                <a:gs pos="0">
                  <a:schemeClr val="tx1"/>
                </a:gs>
                <a:gs pos="100000">
                  <a:schemeClr val="tx1">
                    <a:gamma/>
                    <a:shade val="46275"/>
                    <a:invGamma/>
                  </a:schemeClr>
                </a:gs>
              </a:gsLst>
              <a:lin ang="18900000" scaled="1"/>
            </a:gradFill>
            <a:ln w="9525">
              <a:noFill/>
              <a:round/>
              <a:headEnd/>
              <a:tailEnd/>
            </a:ln>
            <a:effectLst/>
          </p:spPr>
          <p:txBody>
            <a:bodyPr/>
            <a:lstStyle/>
            <a:p>
              <a:endParaRPr lang="en-US"/>
            </a:p>
          </p:txBody>
        </p:sp>
        <p:sp>
          <p:nvSpPr>
            <p:cNvPr id="97285" name="Freeform 5"/>
            <p:cNvSpPr>
              <a:spLocks/>
            </p:cNvSpPr>
            <p:nvPr userDrawn="1"/>
          </p:nvSpPr>
          <p:spPr bwMode="gray">
            <a:xfrm>
              <a:off x="-1" y="513"/>
              <a:ext cx="3702" cy="311"/>
            </a:xfrm>
            <a:custGeom>
              <a:avLst/>
              <a:gdLst/>
              <a:ahLst/>
              <a:cxnLst>
                <a:cxn ang="0">
                  <a:pos x="45" y="590"/>
                </a:cxn>
                <a:cxn ang="0">
                  <a:pos x="1497" y="590"/>
                </a:cxn>
                <a:cxn ang="0">
                  <a:pos x="0" y="0"/>
                </a:cxn>
                <a:cxn ang="0">
                  <a:pos x="0" y="590"/>
                </a:cxn>
              </a:cxnLst>
              <a:rect l="0" t="0" r="r" b="b"/>
              <a:pathLst>
                <a:path w="1497" h="590">
                  <a:moveTo>
                    <a:pt x="45" y="590"/>
                  </a:moveTo>
                  <a:lnTo>
                    <a:pt x="1497" y="590"/>
                  </a:lnTo>
                  <a:lnTo>
                    <a:pt x="0" y="0"/>
                  </a:lnTo>
                  <a:lnTo>
                    <a:pt x="0" y="590"/>
                  </a:lnTo>
                </a:path>
              </a:pathLst>
            </a:custGeom>
            <a:gradFill rotWithShape="1">
              <a:gsLst>
                <a:gs pos="0">
                  <a:schemeClr val="accent1"/>
                </a:gs>
                <a:gs pos="100000">
                  <a:schemeClr val="accent1">
                    <a:gamma/>
                    <a:shade val="46275"/>
                    <a:invGamma/>
                  </a:schemeClr>
                </a:gs>
              </a:gsLst>
              <a:lin ang="18900000" scaled="1"/>
            </a:gradFill>
            <a:ln w="9525">
              <a:noFill/>
              <a:round/>
              <a:headEnd/>
              <a:tailEnd/>
            </a:ln>
            <a:effectLst/>
          </p:spPr>
          <p:txBody>
            <a:bodyPr/>
            <a:lstStyle/>
            <a:p>
              <a:endParaRPr lang="en-US"/>
            </a:p>
          </p:txBody>
        </p:sp>
      </p:grpSp>
      <p:sp>
        <p:nvSpPr>
          <p:cNvPr id="97286" name="Rectangle 6"/>
          <p:cNvSpPr>
            <a:spLocks noChangeArrowheads="1"/>
          </p:cNvSpPr>
          <p:nvPr/>
        </p:nvSpPr>
        <p:spPr bwMode="gray">
          <a:xfrm>
            <a:off x="1588" y="0"/>
            <a:ext cx="9144000" cy="241300"/>
          </a:xfrm>
          <a:prstGeom prst="rect">
            <a:avLst/>
          </a:prstGeom>
          <a:gradFill rotWithShape="0">
            <a:gsLst>
              <a:gs pos="0">
                <a:schemeClr val="tx1"/>
              </a:gs>
              <a:gs pos="100000">
                <a:schemeClr val="tx1">
                  <a:gamma/>
                  <a:shade val="46275"/>
                  <a:invGamma/>
                </a:schemeClr>
              </a:gs>
            </a:gsLst>
            <a:lin ang="0" scaled="1"/>
          </a:gradFill>
          <a:ln w="9525">
            <a:noFill/>
            <a:miter lim="800000"/>
            <a:headEnd/>
            <a:tailEnd/>
          </a:ln>
          <a:effectLst/>
        </p:spPr>
        <p:txBody>
          <a:bodyPr wrap="none" anchor="ctr"/>
          <a:lstStyle/>
          <a:p>
            <a:endParaRPr lang="en-US"/>
          </a:p>
        </p:txBody>
      </p:sp>
      <p:sp>
        <p:nvSpPr>
          <p:cNvPr id="97287" name="Rectangle 7"/>
          <p:cNvSpPr>
            <a:spLocks noChangeArrowheads="1"/>
          </p:cNvSpPr>
          <p:nvPr/>
        </p:nvSpPr>
        <p:spPr bwMode="gray">
          <a:xfrm>
            <a:off x="12700" y="1235075"/>
            <a:ext cx="9132888" cy="158750"/>
          </a:xfrm>
          <a:prstGeom prst="rect">
            <a:avLst/>
          </a:prstGeom>
          <a:gradFill rotWithShape="0">
            <a:gsLst>
              <a:gs pos="0">
                <a:schemeClr val="bg2"/>
              </a:gs>
              <a:gs pos="100000">
                <a:schemeClr val="bg2">
                  <a:gamma/>
                  <a:tint val="0"/>
                  <a:invGamma/>
                </a:schemeClr>
              </a:gs>
            </a:gsLst>
            <a:lin ang="5400000" scaled="1"/>
          </a:gradFill>
          <a:ln w="9525">
            <a:noFill/>
            <a:miter lim="800000"/>
            <a:headEnd/>
            <a:tailEnd/>
          </a:ln>
          <a:effectLst/>
        </p:spPr>
        <p:txBody>
          <a:bodyPr wrap="none" anchor="ctr"/>
          <a:lstStyle/>
          <a:p>
            <a:endParaRPr lang="en-US"/>
          </a:p>
        </p:txBody>
      </p:sp>
      <p:pic>
        <p:nvPicPr>
          <p:cNvPr id="97288" name="Picture 8" descr="Untitled-1 copy"/>
          <p:cNvPicPr>
            <a:picLocks noChangeAspect="1" noChangeArrowheads="1"/>
          </p:cNvPicPr>
          <p:nvPr/>
        </p:nvPicPr>
        <p:blipFill>
          <a:blip r:embed="rId13" cstate="print"/>
          <a:srcRect/>
          <a:stretch>
            <a:fillRect/>
          </a:stretch>
        </p:blipFill>
        <p:spPr bwMode="gray">
          <a:xfrm>
            <a:off x="252413" y="382588"/>
            <a:ext cx="720725" cy="720725"/>
          </a:xfrm>
          <a:prstGeom prst="rect">
            <a:avLst/>
          </a:prstGeom>
          <a:noFill/>
        </p:spPr>
      </p:pic>
      <p:pic>
        <p:nvPicPr>
          <p:cNvPr id="97289" name="Picture 9" descr="Untitled-1 copy"/>
          <p:cNvPicPr>
            <a:picLocks noChangeAspect="1" noChangeArrowheads="1"/>
          </p:cNvPicPr>
          <p:nvPr/>
        </p:nvPicPr>
        <p:blipFill>
          <a:blip r:embed="rId14" cstate="print"/>
          <a:srcRect/>
          <a:stretch>
            <a:fillRect/>
          </a:stretch>
        </p:blipFill>
        <p:spPr bwMode="gray">
          <a:xfrm>
            <a:off x="973138" y="765175"/>
            <a:ext cx="358775" cy="358775"/>
          </a:xfrm>
          <a:prstGeom prst="rect">
            <a:avLst/>
          </a:prstGeom>
          <a:noFill/>
        </p:spPr>
      </p:pic>
      <p:sp>
        <p:nvSpPr>
          <p:cNvPr id="97290" name="Rectangle 10"/>
          <p:cNvSpPr>
            <a:spLocks noGrp="1" noChangeArrowheads="1"/>
          </p:cNvSpPr>
          <p:nvPr>
            <p:ph type="title"/>
          </p:nvPr>
        </p:nvSpPr>
        <p:spPr bwMode="gray">
          <a:xfrm>
            <a:off x="1676400" y="274638"/>
            <a:ext cx="6629400" cy="8683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97291" name="Rectangle 11"/>
          <p:cNvSpPr>
            <a:spLocks noGrp="1" noChangeArrowheads="1"/>
          </p:cNvSpPr>
          <p:nvPr>
            <p:ph type="body" idx="1"/>
          </p:nvPr>
        </p:nvSpPr>
        <p:spPr bwMode="auto">
          <a:xfrm>
            <a:off x="457200" y="1447800"/>
            <a:ext cx="8229600" cy="49498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7292" name="Rectangle 12"/>
          <p:cNvSpPr>
            <a:spLocks noGrp="1" noChangeArrowheads="1"/>
          </p:cNvSpPr>
          <p:nvPr>
            <p:ph type="dt" sz="half" idx="2"/>
          </p:nvPr>
        </p:nvSpPr>
        <p:spPr bwMode="auto">
          <a:xfrm>
            <a:off x="457200" y="6477000"/>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97293" name="Rectangle 13"/>
          <p:cNvSpPr>
            <a:spLocks noGrp="1" noChangeArrowheads="1"/>
          </p:cNvSpPr>
          <p:nvPr>
            <p:ph type="ftr" sz="quarter" idx="3"/>
          </p:nvPr>
        </p:nvSpPr>
        <p:spPr bwMode="auto">
          <a:xfrm>
            <a:off x="3124200" y="6477000"/>
            <a:ext cx="2895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97294" name="Rectangle 14"/>
          <p:cNvSpPr>
            <a:spLocks noGrp="1" noChangeArrowheads="1"/>
          </p:cNvSpPr>
          <p:nvPr>
            <p:ph type="sldNum" sz="quarter" idx="4"/>
          </p:nvPr>
        </p:nvSpPr>
        <p:spPr bwMode="auto">
          <a:xfrm>
            <a:off x="6553200" y="6477000"/>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C3274494-D9FD-4AF0-B340-FF94E14CBCD2}"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Lst>
  <p:transition>
    <p:fade thruBlk="1"/>
  </p:transition>
  <p:timing>
    <p:tnLst>
      <p:par>
        <p:cTn id="1" dur="indefinite" restart="never" nodeType="tmRoot"/>
      </p:par>
    </p:tnLst>
  </p:timing>
  <p:txStyles>
    <p:titleStyle>
      <a:lvl1pPr algn="l" rtl="0" fontAlgn="base">
        <a:spcBef>
          <a:spcPct val="0"/>
        </a:spcBef>
        <a:spcAft>
          <a:spcPct val="0"/>
        </a:spcAft>
        <a:defRPr sz="4000">
          <a:solidFill>
            <a:schemeClr val="bg1"/>
          </a:solidFill>
          <a:latin typeface="+mj-lt"/>
          <a:ea typeface="+mj-ea"/>
          <a:cs typeface="+mj-cs"/>
        </a:defRPr>
      </a:lvl1pPr>
      <a:lvl2pPr algn="l" rtl="0" fontAlgn="base">
        <a:spcBef>
          <a:spcPct val="0"/>
        </a:spcBef>
        <a:spcAft>
          <a:spcPct val="0"/>
        </a:spcAft>
        <a:defRPr sz="4000">
          <a:solidFill>
            <a:schemeClr val="bg1"/>
          </a:solidFill>
          <a:latin typeface="Arial" charset="0"/>
        </a:defRPr>
      </a:lvl2pPr>
      <a:lvl3pPr algn="l" rtl="0" fontAlgn="base">
        <a:spcBef>
          <a:spcPct val="0"/>
        </a:spcBef>
        <a:spcAft>
          <a:spcPct val="0"/>
        </a:spcAft>
        <a:defRPr sz="4000">
          <a:solidFill>
            <a:schemeClr val="bg1"/>
          </a:solidFill>
          <a:latin typeface="Arial" charset="0"/>
        </a:defRPr>
      </a:lvl3pPr>
      <a:lvl4pPr algn="l" rtl="0" fontAlgn="base">
        <a:spcBef>
          <a:spcPct val="0"/>
        </a:spcBef>
        <a:spcAft>
          <a:spcPct val="0"/>
        </a:spcAft>
        <a:defRPr sz="4000">
          <a:solidFill>
            <a:schemeClr val="bg1"/>
          </a:solidFill>
          <a:latin typeface="Arial" charset="0"/>
        </a:defRPr>
      </a:lvl4pPr>
      <a:lvl5pPr algn="l" rtl="0" fontAlgn="base">
        <a:spcBef>
          <a:spcPct val="0"/>
        </a:spcBef>
        <a:spcAft>
          <a:spcPct val="0"/>
        </a:spcAft>
        <a:defRPr sz="4000">
          <a:solidFill>
            <a:schemeClr val="bg1"/>
          </a:solidFill>
          <a:latin typeface="Arial" charset="0"/>
        </a:defRPr>
      </a:lvl5pPr>
      <a:lvl6pPr marL="457200" algn="l" rtl="0" fontAlgn="base">
        <a:spcBef>
          <a:spcPct val="0"/>
        </a:spcBef>
        <a:spcAft>
          <a:spcPct val="0"/>
        </a:spcAft>
        <a:defRPr sz="4000">
          <a:solidFill>
            <a:schemeClr val="bg1"/>
          </a:solidFill>
          <a:latin typeface="Arial" charset="0"/>
        </a:defRPr>
      </a:lvl6pPr>
      <a:lvl7pPr marL="914400" algn="l" rtl="0" fontAlgn="base">
        <a:spcBef>
          <a:spcPct val="0"/>
        </a:spcBef>
        <a:spcAft>
          <a:spcPct val="0"/>
        </a:spcAft>
        <a:defRPr sz="4000">
          <a:solidFill>
            <a:schemeClr val="bg1"/>
          </a:solidFill>
          <a:latin typeface="Arial" charset="0"/>
        </a:defRPr>
      </a:lvl7pPr>
      <a:lvl8pPr marL="1371600" algn="l" rtl="0" fontAlgn="base">
        <a:spcBef>
          <a:spcPct val="0"/>
        </a:spcBef>
        <a:spcAft>
          <a:spcPct val="0"/>
        </a:spcAft>
        <a:defRPr sz="4000">
          <a:solidFill>
            <a:schemeClr val="bg1"/>
          </a:solidFill>
          <a:latin typeface="Arial" charset="0"/>
        </a:defRPr>
      </a:lvl8pPr>
      <a:lvl9pPr marL="1828800" algn="l" rtl="0" fontAlgn="base">
        <a:spcBef>
          <a:spcPct val="0"/>
        </a:spcBef>
        <a:spcAft>
          <a:spcPct val="0"/>
        </a:spcAft>
        <a:defRPr sz="4000">
          <a:solidFill>
            <a:schemeClr val="bg1"/>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hyperlink" Target="mailto:Ping.Wu@acs-inc.com" TargetMode="External"/><Relationship Id="rId3" Type="http://schemas.openxmlformats.org/officeDocument/2006/relationships/image" Target="../media/image22.jpeg"/><Relationship Id="rId7" Type="http://schemas.openxmlformats.org/officeDocument/2006/relationships/hyperlink" Target="mailto:dneedles@gmail.com"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hyperlink" Target="mailto:guru@nmsguru.com" TargetMode="External"/><Relationship Id="rId5" Type="http://schemas.openxmlformats.org/officeDocument/2006/relationships/hyperlink" Target="http://www.facebook.com/daniel.needles" TargetMode="External"/><Relationship Id="rId4" Type="http://schemas.openxmlformats.org/officeDocument/2006/relationships/hyperlink" Target="http://www.linkedin.com/in/danneedles"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381000" y="990600"/>
            <a:ext cx="8382000" cy="1066800"/>
          </a:xfrm>
        </p:spPr>
        <p:txBody>
          <a:bodyPr/>
          <a:lstStyle/>
          <a:p>
            <a:r>
              <a:rPr lang="en-US" sz="3600" dirty="0">
                <a:solidFill>
                  <a:schemeClr val="bg1"/>
                </a:solidFill>
                <a:latin typeface="+mj-lt"/>
                <a:ea typeface="+mj-ea"/>
                <a:cs typeface="+mj-cs"/>
              </a:rPr>
              <a:t>Application Management Best Practices </a:t>
            </a:r>
            <a:r>
              <a:rPr lang="en-US" sz="3600" dirty="0" smtClean="0">
                <a:solidFill>
                  <a:schemeClr val="bg1"/>
                </a:solidFill>
                <a:latin typeface="+mj-lt"/>
                <a:ea typeface="+mj-ea"/>
                <a:cs typeface="+mj-cs"/>
              </a:rPr>
              <a:t/>
            </a:r>
            <a:br>
              <a:rPr lang="en-US" sz="3600" dirty="0" smtClean="0">
                <a:solidFill>
                  <a:schemeClr val="bg1"/>
                </a:solidFill>
                <a:latin typeface="+mj-lt"/>
                <a:ea typeface="+mj-ea"/>
                <a:cs typeface="+mj-cs"/>
              </a:rPr>
            </a:br>
            <a:r>
              <a:rPr lang="en-US" sz="3200" dirty="0" smtClean="0">
                <a:solidFill>
                  <a:schemeClr val="bg1"/>
                </a:solidFill>
                <a:latin typeface="+mj-lt"/>
                <a:ea typeface="+mj-ea"/>
                <a:cs typeface="+mj-cs"/>
              </a:rPr>
              <a:t>with </a:t>
            </a:r>
            <a:r>
              <a:rPr lang="en-US" sz="3200" dirty="0">
                <a:solidFill>
                  <a:schemeClr val="bg1"/>
                </a:solidFill>
                <a:latin typeface="+mj-lt"/>
                <a:ea typeface="+mj-ea"/>
                <a:cs typeface="+mj-cs"/>
              </a:rPr>
              <a:t>Tivoli </a:t>
            </a:r>
            <a:r>
              <a:rPr lang="en-US" sz="3200" dirty="0" smtClean="0">
                <a:solidFill>
                  <a:schemeClr val="bg1"/>
                </a:solidFill>
                <a:latin typeface="+mj-lt"/>
                <a:ea typeface="+mj-ea"/>
                <a:cs typeface="+mj-cs"/>
              </a:rPr>
              <a:t>Solutions</a:t>
            </a:r>
            <a:endParaRPr lang="en-US" sz="3200" dirty="0"/>
          </a:p>
        </p:txBody>
      </p:sp>
      <p:sp>
        <p:nvSpPr>
          <p:cNvPr id="2051" name="Rectangle 3"/>
          <p:cNvSpPr>
            <a:spLocks noGrp="1" noChangeArrowheads="1"/>
          </p:cNvSpPr>
          <p:nvPr>
            <p:ph type="subTitle" idx="1"/>
          </p:nvPr>
        </p:nvSpPr>
        <p:spPr>
          <a:xfrm>
            <a:off x="152400" y="4648200"/>
            <a:ext cx="8839200" cy="1981200"/>
          </a:xfrm>
        </p:spPr>
        <p:txBody>
          <a:bodyPr/>
          <a:lstStyle/>
          <a:p>
            <a:r>
              <a:rPr lang="en-US" sz="3200" b="1" dirty="0" smtClean="0"/>
              <a:t>Xerox ACS PSG</a:t>
            </a:r>
          </a:p>
          <a:p>
            <a:r>
              <a:rPr lang="en-US" sz="2400" dirty="0" smtClean="0"/>
              <a:t>Daniel </a:t>
            </a:r>
            <a:r>
              <a:rPr lang="en-US" sz="2400" dirty="0"/>
              <a:t>Needles –</a:t>
            </a:r>
            <a:r>
              <a:rPr lang="en-US" sz="2400" b="1" dirty="0"/>
              <a:t> </a:t>
            </a:r>
            <a:r>
              <a:rPr lang="en-US" sz="1800" b="1" dirty="0"/>
              <a:t>Principal </a:t>
            </a:r>
            <a:r>
              <a:rPr lang="en-US" sz="1800" b="1" dirty="0" smtClean="0"/>
              <a:t>Consultant</a:t>
            </a:r>
            <a:r>
              <a:rPr lang="en-US" sz="2400" b="1" dirty="0" smtClean="0"/>
              <a:t>, </a:t>
            </a:r>
            <a:r>
              <a:rPr lang="en-US" sz="1800" b="1" dirty="0" smtClean="0"/>
              <a:t>NMS Guru</a:t>
            </a:r>
          </a:p>
          <a:p>
            <a:r>
              <a:rPr lang="en-US" sz="2400" dirty="0" smtClean="0"/>
              <a:t>Ping Wu, Ph.D. </a:t>
            </a:r>
            <a:r>
              <a:rPr lang="en-US" sz="2400" b="1" dirty="0" smtClean="0"/>
              <a:t>– </a:t>
            </a:r>
            <a:r>
              <a:rPr lang="en-US" sz="1800" b="1" dirty="0" smtClean="0"/>
              <a:t>Sr. Enterprise Architect, ACS a Xerox Company</a:t>
            </a:r>
          </a:p>
          <a:p>
            <a:endParaRPr lang="en-US" sz="2000" dirty="0" smtClean="0"/>
          </a:p>
        </p:txBody>
      </p:sp>
      <p:pic>
        <p:nvPicPr>
          <p:cNvPr id="4" name="Picture 3" descr="NMSGURU.png"/>
          <p:cNvPicPr>
            <a:picLocks noChangeAspect="1"/>
          </p:cNvPicPr>
          <p:nvPr/>
        </p:nvPicPr>
        <p:blipFill>
          <a:blip r:embed="rId3" cstate="print"/>
          <a:stretch>
            <a:fillRect/>
          </a:stretch>
        </p:blipFill>
        <p:spPr>
          <a:xfrm>
            <a:off x="152400" y="4343400"/>
            <a:ext cx="2438400" cy="434958"/>
          </a:xfrm>
          <a:prstGeom prst="rect">
            <a:avLst/>
          </a:prstGeom>
        </p:spPr>
      </p:pic>
      <p:pic>
        <p:nvPicPr>
          <p:cNvPr id="275457" name="Picture 1"/>
          <p:cNvPicPr>
            <a:picLocks noChangeAspect="1" noChangeArrowheads="1"/>
          </p:cNvPicPr>
          <p:nvPr/>
        </p:nvPicPr>
        <p:blipFill>
          <a:blip r:embed="rId4" cstate="print"/>
          <a:srcRect/>
          <a:stretch>
            <a:fillRect/>
          </a:stretch>
        </p:blipFill>
        <p:spPr bwMode="auto">
          <a:xfrm>
            <a:off x="7391400" y="4343400"/>
            <a:ext cx="1590675" cy="428625"/>
          </a:xfrm>
          <a:prstGeom prst="rect">
            <a:avLst/>
          </a:prstGeom>
          <a:noFill/>
          <a:ln w="9525">
            <a:noFill/>
            <a:miter lim="800000"/>
            <a:headEnd/>
            <a:tailEnd/>
          </a:ln>
        </p:spPr>
      </p:pic>
      <p:pic>
        <p:nvPicPr>
          <p:cNvPr id="275458" name="Picture 2"/>
          <p:cNvPicPr>
            <a:picLocks noChangeAspect="1" noChangeArrowheads="1"/>
          </p:cNvPicPr>
          <p:nvPr/>
        </p:nvPicPr>
        <p:blipFill>
          <a:blip r:embed="rId5" cstate="print"/>
          <a:srcRect/>
          <a:stretch>
            <a:fillRect/>
          </a:stretch>
        </p:blipFill>
        <p:spPr bwMode="auto">
          <a:xfrm>
            <a:off x="7391400" y="4800600"/>
            <a:ext cx="1590675" cy="238125"/>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a:xfrm>
            <a:off x="1676400" y="274638"/>
            <a:ext cx="7239000" cy="868362"/>
          </a:xfrm>
        </p:spPr>
        <p:txBody>
          <a:bodyPr/>
          <a:lstStyle/>
          <a:p>
            <a:r>
              <a:rPr lang="en-US" sz="3600" dirty="0" smtClean="0"/>
              <a:t>Tivoli at ACS (Products)</a:t>
            </a:r>
            <a:endParaRPr lang="en-US" sz="2400" dirty="0"/>
          </a:p>
        </p:txBody>
      </p:sp>
      <p:pic>
        <p:nvPicPr>
          <p:cNvPr id="294919" name="Picture 7"/>
          <p:cNvPicPr>
            <a:picLocks noChangeAspect="1" noChangeArrowheads="1"/>
          </p:cNvPicPr>
          <p:nvPr/>
        </p:nvPicPr>
        <p:blipFill>
          <a:blip r:embed="rId3" cstate="print"/>
          <a:srcRect/>
          <a:stretch>
            <a:fillRect/>
          </a:stretch>
        </p:blipFill>
        <p:spPr bwMode="auto">
          <a:xfrm>
            <a:off x="304800" y="1371600"/>
            <a:ext cx="8534400" cy="5257800"/>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5" name="Rectangle 3"/>
          <p:cNvSpPr>
            <a:spLocks noGrp="1" noChangeArrowheads="1"/>
          </p:cNvSpPr>
          <p:nvPr>
            <p:ph type="body" idx="1"/>
          </p:nvPr>
        </p:nvSpPr>
        <p:spPr>
          <a:xfrm>
            <a:off x="304800" y="1371601"/>
            <a:ext cx="4953000" cy="5105399"/>
          </a:xfrm>
        </p:spPr>
        <p:txBody>
          <a:bodyPr/>
          <a:lstStyle/>
          <a:p>
            <a:pPr>
              <a:lnSpc>
                <a:spcPct val="90000"/>
              </a:lnSpc>
            </a:pPr>
            <a:r>
              <a:rPr lang="en-US" sz="2400" dirty="0" smtClean="0"/>
              <a:t>New Collection Sources</a:t>
            </a:r>
          </a:p>
          <a:p>
            <a:pPr>
              <a:lnSpc>
                <a:spcPct val="90000"/>
              </a:lnSpc>
            </a:pPr>
            <a:r>
              <a:rPr lang="en-US" sz="2400" dirty="0" smtClean="0"/>
              <a:t>Integration Complexity:</a:t>
            </a:r>
          </a:p>
          <a:p>
            <a:pPr lvl="1">
              <a:lnSpc>
                <a:spcPct val="90000"/>
              </a:lnSpc>
            </a:pPr>
            <a:r>
              <a:rPr lang="en-US" sz="2400" dirty="0" smtClean="0"/>
              <a:t>Multiple acquisitions:</a:t>
            </a:r>
          </a:p>
          <a:p>
            <a:pPr lvl="2">
              <a:lnSpc>
                <a:spcPct val="90000"/>
              </a:lnSpc>
            </a:pPr>
            <a:r>
              <a:rPr lang="en-US" sz="2000" dirty="0" err="1" smtClean="0"/>
              <a:t>ITCAMfT</a:t>
            </a:r>
            <a:r>
              <a:rPr lang="en-US" sz="2000" dirty="0" smtClean="0"/>
              <a:t> - IBM</a:t>
            </a:r>
          </a:p>
          <a:p>
            <a:pPr lvl="2">
              <a:lnSpc>
                <a:spcPct val="90000"/>
              </a:lnSpc>
            </a:pPr>
            <a:r>
              <a:rPr lang="en-US" sz="2000" dirty="0" smtClean="0"/>
              <a:t>ITM - Candle (2004)</a:t>
            </a:r>
          </a:p>
          <a:p>
            <a:pPr lvl="2">
              <a:lnSpc>
                <a:spcPct val="90000"/>
              </a:lnSpc>
            </a:pPr>
            <a:r>
              <a:rPr lang="en-US" sz="2000" dirty="0" err="1" smtClean="0"/>
              <a:t>ITMCAMfAD</a:t>
            </a:r>
            <a:r>
              <a:rPr lang="en-US" sz="2000" dirty="0" smtClean="0"/>
              <a:t>                          </a:t>
            </a:r>
            <a:r>
              <a:rPr lang="en-US" sz="2000" dirty="0" err="1" smtClean="0"/>
              <a:t>Cyanea</a:t>
            </a:r>
            <a:r>
              <a:rPr lang="en-US" sz="2000" dirty="0" smtClean="0"/>
              <a:t> Systems (2004)</a:t>
            </a:r>
          </a:p>
          <a:p>
            <a:pPr lvl="2">
              <a:lnSpc>
                <a:spcPct val="90000"/>
              </a:lnSpc>
            </a:pPr>
            <a:r>
              <a:rPr lang="en-US" sz="2000" dirty="0" err="1" smtClean="0"/>
              <a:t>Netcool</a:t>
            </a:r>
            <a:r>
              <a:rPr lang="en-US" sz="2000" dirty="0" smtClean="0"/>
              <a:t> </a:t>
            </a:r>
            <a:r>
              <a:rPr lang="en-US" sz="2000" dirty="0" err="1" smtClean="0"/>
              <a:t>Micromuse</a:t>
            </a:r>
            <a:r>
              <a:rPr lang="en-US" sz="2000" dirty="0" smtClean="0"/>
              <a:t> (2005)</a:t>
            </a:r>
          </a:p>
          <a:p>
            <a:pPr lvl="2">
              <a:lnSpc>
                <a:spcPct val="90000"/>
              </a:lnSpc>
            </a:pPr>
            <a:r>
              <a:rPr lang="en-US" sz="2000" dirty="0" err="1" smtClean="0"/>
              <a:t>Netcool</a:t>
            </a:r>
            <a:r>
              <a:rPr lang="en-US" sz="2000" dirty="0" smtClean="0"/>
              <a:t> Impact               Goldman Sachs (1998)</a:t>
            </a:r>
          </a:p>
          <a:p>
            <a:pPr lvl="1">
              <a:lnSpc>
                <a:spcPct val="90000"/>
              </a:lnSpc>
            </a:pPr>
            <a:r>
              <a:rPr lang="en-US" sz="2400" dirty="0" smtClean="0"/>
              <a:t>Custom sniffer code</a:t>
            </a:r>
          </a:p>
          <a:p>
            <a:pPr lvl="1">
              <a:lnSpc>
                <a:spcPct val="90000"/>
              </a:lnSpc>
            </a:pPr>
            <a:r>
              <a:rPr lang="en-US" sz="2400" dirty="0" smtClean="0"/>
              <a:t>Distinct jargon and philosophies</a:t>
            </a:r>
          </a:p>
          <a:p>
            <a:pPr>
              <a:lnSpc>
                <a:spcPct val="90000"/>
              </a:lnSpc>
            </a:pPr>
            <a:r>
              <a:rPr lang="en-US" sz="2400" dirty="0" smtClean="0"/>
              <a:t>TDW – Future repository </a:t>
            </a:r>
          </a:p>
        </p:txBody>
      </p:sp>
      <p:sp>
        <p:nvSpPr>
          <p:cNvPr id="6" name="Rectangle 2"/>
          <p:cNvSpPr>
            <a:spLocks noGrp="1" noChangeArrowheads="1"/>
          </p:cNvSpPr>
          <p:nvPr>
            <p:ph type="title"/>
          </p:nvPr>
        </p:nvSpPr>
        <p:spPr>
          <a:xfrm>
            <a:off x="1676400" y="274638"/>
            <a:ext cx="7239000" cy="868362"/>
          </a:xfrm>
        </p:spPr>
        <p:txBody>
          <a:bodyPr/>
          <a:lstStyle/>
          <a:p>
            <a:r>
              <a:rPr lang="en-US" sz="3600" dirty="0" smtClean="0"/>
              <a:t>ITM/ITCAM - New Sources</a:t>
            </a:r>
            <a:endParaRPr lang="en-US" sz="2400" dirty="0"/>
          </a:p>
        </p:txBody>
      </p:sp>
      <p:sp>
        <p:nvSpPr>
          <p:cNvPr id="14438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01379" name="Picture 3"/>
          <p:cNvPicPr>
            <a:picLocks noChangeAspect="1" noChangeArrowheads="1"/>
          </p:cNvPicPr>
          <p:nvPr/>
        </p:nvPicPr>
        <p:blipFill>
          <a:blip r:embed="rId3" cstate="print"/>
          <a:srcRect/>
          <a:stretch>
            <a:fillRect/>
          </a:stretch>
        </p:blipFill>
        <p:spPr bwMode="auto">
          <a:xfrm>
            <a:off x="4648200" y="1371600"/>
            <a:ext cx="4095750" cy="5105400"/>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5" name="Rectangle 3"/>
          <p:cNvSpPr>
            <a:spLocks noGrp="1" noChangeArrowheads="1"/>
          </p:cNvSpPr>
          <p:nvPr>
            <p:ph type="body" idx="1"/>
          </p:nvPr>
        </p:nvSpPr>
        <p:spPr>
          <a:xfrm>
            <a:off x="304800" y="1371601"/>
            <a:ext cx="4876800" cy="5105399"/>
          </a:xfrm>
        </p:spPr>
        <p:txBody>
          <a:bodyPr/>
          <a:lstStyle/>
          <a:p>
            <a:pPr>
              <a:lnSpc>
                <a:spcPct val="90000"/>
              </a:lnSpc>
            </a:pPr>
            <a:r>
              <a:rPr lang="en-US" sz="2800" dirty="0" smtClean="0"/>
              <a:t>Leverage Legacy Sources</a:t>
            </a:r>
          </a:p>
          <a:p>
            <a:pPr lvl="1">
              <a:lnSpc>
                <a:spcPct val="90000"/>
              </a:lnSpc>
            </a:pPr>
            <a:r>
              <a:rPr lang="en-US" dirty="0" smtClean="0"/>
              <a:t>EPPIC Application Log</a:t>
            </a:r>
          </a:p>
          <a:p>
            <a:pPr lvl="1">
              <a:lnSpc>
                <a:spcPct val="90000"/>
              </a:lnSpc>
            </a:pPr>
            <a:r>
              <a:rPr lang="en-US" dirty="0" smtClean="0"/>
              <a:t>Legacy NMS (EMMS)</a:t>
            </a:r>
          </a:p>
          <a:p>
            <a:pPr>
              <a:lnSpc>
                <a:spcPct val="90000"/>
              </a:lnSpc>
            </a:pPr>
            <a:r>
              <a:rPr lang="en-US" sz="2800" dirty="0" smtClean="0"/>
              <a:t>Integrate Existing NMS</a:t>
            </a:r>
          </a:p>
          <a:p>
            <a:pPr lvl="1">
              <a:lnSpc>
                <a:spcPct val="90000"/>
              </a:lnSpc>
            </a:pPr>
            <a:r>
              <a:rPr lang="en-US" dirty="0" err="1" smtClean="0"/>
              <a:t>OracleGrid</a:t>
            </a:r>
            <a:endParaRPr lang="en-US" dirty="0" smtClean="0"/>
          </a:p>
          <a:p>
            <a:pPr lvl="1">
              <a:lnSpc>
                <a:spcPct val="90000"/>
              </a:lnSpc>
            </a:pPr>
            <a:r>
              <a:rPr lang="en-US" dirty="0" smtClean="0"/>
              <a:t>SNMP Traps</a:t>
            </a:r>
          </a:p>
          <a:p>
            <a:pPr>
              <a:lnSpc>
                <a:spcPct val="90000"/>
              </a:lnSpc>
            </a:pPr>
            <a:r>
              <a:rPr lang="en-US" sz="2800" dirty="0" smtClean="0"/>
              <a:t>Alternative Approaches</a:t>
            </a:r>
          </a:p>
          <a:p>
            <a:pPr lvl="1">
              <a:lnSpc>
                <a:spcPct val="90000"/>
              </a:lnSpc>
            </a:pPr>
            <a:r>
              <a:rPr lang="en-US" dirty="0" smtClean="0"/>
              <a:t>Instead of ITM Agent Builder, PERL with DBI to parse File Mover Application Logs</a:t>
            </a:r>
          </a:p>
        </p:txBody>
      </p:sp>
      <p:sp>
        <p:nvSpPr>
          <p:cNvPr id="6" name="Rectangle 2"/>
          <p:cNvSpPr>
            <a:spLocks noGrp="1" noChangeArrowheads="1"/>
          </p:cNvSpPr>
          <p:nvPr>
            <p:ph type="title"/>
          </p:nvPr>
        </p:nvSpPr>
        <p:spPr>
          <a:xfrm>
            <a:off x="1676400" y="274638"/>
            <a:ext cx="7239000" cy="868362"/>
          </a:xfrm>
        </p:spPr>
        <p:txBody>
          <a:bodyPr/>
          <a:lstStyle/>
          <a:p>
            <a:r>
              <a:rPr lang="en-US" sz="3600" dirty="0" smtClean="0"/>
              <a:t>Custom Code – Other Sources</a:t>
            </a:r>
            <a:endParaRPr lang="en-US" sz="2400" dirty="0"/>
          </a:p>
        </p:txBody>
      </p:sp>
      <p:sp>
        <p:nvSpPr>
          <p:cNvPr id="14438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01379" name="Picture 3"/>
          <p:cNvPicPr>
            <a:picLocks noChangeAspect="1" noChangeArrowheads="1"/>
          </p:cNvPicPr>
          <p:nvPr/>
        </p:nvPicPr>
        <p:blipFill>
          <a:blip r:embed="rId3" cstate="print"/>
          <a:srcRect/>
          <a:stretch>
            <a:fillRect/>
          </a:stretch>
        </p:blipFill>
        <p:spPr bwMode="auto">
          <a:xfrm>
            <a:off x="5181600" y="1447800"/>
            <a:ext cx="3571875" cy="4800600"/>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564" name="Picture 20"/>
          <p:cNvPicPr>
            <a:picLocks noChangeAspect="1" noChangeArrowheads="1"/>
          </p:cNvPicPr>
          <p:nvPr/>
        </p:nvPicPr>
        <p:blipFill>
          <a:blip r:embed="rId3" cstate="print"/>
          <a:srcRect/>
          <a:stretch>
            <a:fillRect/>
          </a:stretch>
        </p:blipFill>
        <p:spPr bwMode="auto">
          <a:xfrm>
            <a:off x="457200" y="1524000"/>
            <a:ext cx="3181350" cy="5000625"/>
          </a:xfrm>
          <a:prstGeom prst="rect">
            <a:avLst/>
          </a:prstGeom>
          <a:noFill/>
          <a:ln w="9525">
            <a:noFill/>
            <a:miter lim="800000"/>
            <a:headEnd/>
            <a:tailEnd/>
          </a:ln>
        </p:spPr>
      </p:pic>
      <p:sp>
        <p:nvSpPr>
          <p:cNvPr id="108546" name="Rectangle 2"/>
          <p:cNvSpPr>
            <a:spLocks noGrp="1" noChangeArrowheads="1"/>
          </p:cNvSpPr>
          <p:nvPr>
            <p:ph type="title"/>
          </p:nvPr>
        </p:nvSpPr>
        <p:spPr/>
        <p:txBody>
          <a:bodyPr/>
          <a:lstStyle/>
          <a:p>
            <a:r>
              <a:rPr lang="en-US" sz="3600" dirty="0" err="1" smtClean="0"/>
              <a:t>OMNIbus</a:t>
            </a:r>
            <a:r>
              <a:rPr lang="en-US" sz="3600" dirty="0" smtClean="0"/>
              <a:t> and ITIL Workflow</a:t>
            </a:r>
            <a:endParaRPr lang="en-US" sz="3600" dirty="0"/>
          </a:p>
        </p:txBody>
      </p:sp>
      <p:sp>
        <p:nvSpPr>
          <p:cNvPr id="108559" name="Rectangle 15"/>
          <p:cNvSpPr>
            <a:spLocks noChangeArrowheads="1"/>
          </p:cNvSpPr>
          <p:nvPr/>
        </p:nvSpPr>
        <p:spPr bwMode="auto">
          <a:xfrm>
            <a:off x="3352800" y="1524000"/>
            <a:ext cx="5257800" cy="4876800"/>
          </a:xfrm>
          <a:prstGeom prst="rect">
            <a:avLst/>
          </a:prstGeom>
          <a:noFill/>
          <a:ln w="9525">
            <a:noFill/>
            <a:miter lim="800000"/>
            <a:headEnd/>
            <a:tailEnd/>
          </a:ln>
          <a:effectLst/>
        </p:spPr>
        <p:txBody>
          <a:bodyPr/>
          <a:lstStyle/>
          <a:p>
            <a:pPr marL="342900" indent="-342900">
              <a:lnSpc>
                <a:spcPct val="80000"/>
              </a:lnSpc>
              <a:spcBef>
                <a:spcPct val="20000"/>
              </a:spcBef>
            </a:pPr>
            <a:r>
              <a:rPr lang="en-US" sz="2400" dirty="0"/>
              <a:t>The Tivoli Architecture is </a:t>
            </a:r>
            <a:r>
              <a:rPr lang="en-US" sz="2400" dirty="0" smtClean="0"/>
              <a:t>10% the rest is:</a:t>
            </a:r>
            <a:endParaRPr lang="en-US" sz="2400" dirty="0"/>
          </a:p>
          <a:p>
            <a:pPr marL="800100" lvl="1" indent="-342900">
              <a:lnSpc>
                <a:spcPct val="80000"/>
              </a:lnSpc>
              <a:spcBef>
                <a:spcPct val="20000"/>
              </a:spcBef>
              <a:buFont typeface="Arial" pitchFamily="34" charset="0"/>
              <a:buChar char="•"/>
            </a:pPr>
            <a:r>
              <a:rPr lang="en-US" sz="2400" dirty="0"/>
              <a:t>Organizational Structure</a:t>
            </a:r>
          </a:p>
          <a:p>
            <a:pPr marL="800100" lvl="1" indent="-342900">
              <a:lnSpc>
                <a:spcPct val="80000"/>
              </a:lnSpc>
              <a:spcBef>
                <a:spcPct val="20000"/>
              </a:spcBef>
              <a:buFont typeface="Arial" pitchFamily="34" charset="0"/>
              <a:buChar char="•"/>
            </a:pPr>
            <a:r>
              <a:rPr lang="en-US" sz="2400" dirty="0"/>
              <a:t>Business Processes</a:t>
            </a:r>
          </a:p>
          <a:p>
            <a:pPr marL="800100" lvl="1" indent="-342900">
              <a:lnSpc>
                <a:spcPct val="80000"/>
              </a:lnSpc>
              <a:spcBef>
                <a:spcPct val="20000"/>
              </a:spcBef>
              <a:buFont typeface="Arial" pitchFamily="34" charset="0"/>
              <a:buChar char="•"/>
            </a:pPr>
            <a:r>
              <a:rPr lang="en-US" sz="2400" dirty="0"/>
              <a:t>Knowledge Management</a:t>
            </a:r>
          </a:p>
          <a:p>
            <a:pPr marL="800100" lvl="1" indent="-342900">
              <a:lnSpc>
                <a:spcPct val="80000"/>
              </a:lnSpc>
              <a:spcBef>
                <a:spcPct val="20000"/>
              </a:spcBef>
              <a:buFont typeface="Arial" pitchFamily="34" charset="0"/>
              <a:buChar char="•"/>
            </a:pPr>
            <a:r>
              <a:rPr lang="en-US" sz="2400" dirty="0" smtClean="0"/>
              <a:t>Other Tool Architecture</a:t>
            </a:r>
            <a:endParaRPr lang="en-US" sz="2400" dirty="0"/>
          </a:p>
          <a:p>
            <a:pPr marL="342900" indent="-342900">
              <a:lnSpc>
                <a:spcPct val="80000"/>
              </a:lnSpc>
              <a:spcBef>
                <a:spcPct val="20000"/>
              </a:spcBef>
            </a:pPr>
            <a:endParaRPr lang="en-US" sz="2000" dirty="0"/>
          </a:p>
          <a:p>
            <a:pPr marL="342900" indent="-342900">
              <a:lnSpc>
                <a:spcPct val="80000"/>
              </a:lnSpc>
              <a:spcBef>
                <a:spcPct val="20000"/>
              </a:spcBef>
            </a:pPr>
            <a:r>
              <a:rPr lang="en-US" sz="2400" dirty="0" smtClean="0"/>
              <a:t>Strategy: Empathy, plant seeds, cultivate questions, thinking and eventual ownership. </a:t>
            </a:r>
            <a:endParaRPr lang="en-US" sz="2400" dirty="0"/>
          </a:p>
          <a:p>
            <a:pPr marL="342900" indent="-342900">
              <a:lnSpc>
                <a:spcPct val="80000"/>
              </a:lnSpc>
              <a:spcBef>
                <a:spcPct val="20000"/>
              </a:spcBef>
            </a:pPr>
            <a:endParaRPr lang="en-US" sz="2400" dirty="0"/>
          </a:p>
          <a:p>
            <a:pPr marL="342900" indent="-342900">
              <a:lnSpc>
                <a:spcPct val="80000"/>
              </a:lnSpc>
              <a:spcBef>
                <a:spcPct val="20000"/>
              </a:spcBef>
            </a:pPr>
            <a:r>
              <a:rPr lang="en-US" sz="2400" dirty="0" smtClean="0"/>
              <a:t>Tactics: Iterative release of ITIL v3 enhancements automating Existing Work Flows. </a:t>
            </a:r>
            <a:endParaRPr lang="en-US" sz="2400" dirty="0"/>
          </a:p>
        </p:txBody>
      </p:sp>
    </p:spTree>
  </p:cSld>
  <p:clrMapOvr>
    <a:masterClrMapping/>
  </p:clrMapOvr>
  <p:transition>
    <p:fade thruBlk="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Rectangle 2"/>
          <p:cNvSpPr>
            <a:spLocks noGrp="1" noChangeArrowheads="1"/>
          </p:cNvSpPr>
          <p:nvPr>
            <p:ph type="title"/>
          </p:nvPr>
        </p:nvSpPr>
        <p:spPr/>
        <p:txBody>
          <a:bodyPr/>
          <a:lstStyle/>
          <a:p>
            <a:r>
              <a:rPr lang="en-US" sz="3600" dirty="0" smtClean="0"/>
              <a:t>Work Flow Elements</a:t>
            </a:r>
            <a:endParaRPr lang="en-US" sz="2800" dirty="0"/>
          </a:p>
        </p:txBody>
      </p:sp>
      <p:sp>
        <p:nvSpPr>
          <p:cNvPr id="248835" name="Rectangle 3"/>
          <p:cNvSpPr>
            <a:spLocks noGrp="1" noChangeArrowheads="1"/>
          </p:cNvSpPr>
          <p:nvPr>
            <p:ph type="body" idx="1"/>
          </p:nvPr>
        </p:nvSpPr>
        <p:spPr>
          <a:xfrm>
            <a:off x="457200" y="1447800"/>
            <a:ext cx="6400800" cy="4949825"/>
          </a:xfrm>
        </p:spPr>
        <p:txBody>
          <a:bodyPr/>
          <a:lstStyle/>
          <a:p>
            <a:pPr>
              <a:lnSpc>
                <a:spcPct val="90000"/>
              </a:lnSpc>
            </a:pPr>
            <a:r>
              <a:rPr lang="en-US" sz="2800" dirty="0" smtClean="0"/>
              <a:t>Ticketed Queue</a:t>
            </a:r>
          </a:p>
          <a:p>
            <a:pPr lvl="1">
              <a:lnSpc>
                <a:spcPct val="90000"/>
              </a:lnSpc>
            </a:pPr>
            <a:r>
              <a:rPr lang="en-US" sz="2400" dirty="0" smtClean="0"/>
              <a:t>Ticket (Manual) / Ticket Close (Manual)</a:t>
            </a:r>
          </a:p>
          <a:p>
            <a:pPr>
              <a:lnSpc>
                <a:spcPct val="90000"/>
              </a:lnSpc>
            </a:pPr>
            <a:r>
              <a:rPr lang="en-US" sz="2800" dirty="0" smtClean="0"/>
              <a:t>Acknowledge </a:t>
            </a:r>
            <a:r>
              <a:rPr lang="en-US" sz="2800" dirty="0"/>
              <a:t>Queue</a:t>
            </a:r>
          </a:p>
          <a:p>
            <a:pPr lvl="1">
              <a:lnSpc>
                <a:spcPct val="90000"/>
              </a:lnSpc>
            </a:pPr>
            <a:r>
              <a:rPr lang="en-US" sz="2400" dirty="0"/>
              <a:t>Acknowledge </a:t>
            </a:r>
            <a:r>
              <a:rPr lang="en-US" sz="2400" dirty="0" smtClean="0"/>
              <a:t>/ </a:t>
            </a:r>
            <a:r>
              <a:rPr lang="en-US" sz="2400" dirty="0" err="1" smtClean="0"/>
              <a:t>UnAcknowledge</a:t>
            </a:r>
            <a:r>
              <a:rPr lang="en-US" sz="2400" dirty="0" smtClean="0"/>
              <a:t> </a:t>
            </a:r>
            <a:r>
              <a:rPr lang="en-US" sz="2400" dirty="0"/>
              <a:t>Event</a:t>
            </a:r>
          </a:p>
          <a:p>
            <a:pPr>
              <a:lnSpc>
                <a:spcPct val="90000"/>
              </a:lnSpc>
            </a:pPr>
            <a:r>
              <a:rPr lang="en-US" sz="2800" dirty="0" smtClean="0"/>
              <a:t>Maintenance Queue</a:t>
            </a:r>
          </a:p>
          <a:p>
            <a:pPr lvl="1">
              <a:lnSpc>
                <a:spcPct val="90000"/>
              </a:lnSpc>
            </a:pPr>
            <a:r>
              <a:rPr lang="en-US" sz="2400" dirty="0" smtClean="0"/>
              <a:t>Maintenance / </a:t>
            </a:r>
            <a:r>
              <a:rPr lang="en-US" sz="2400" dirty="0" err="1" smtClean="0"/>
              <a:t>UnMaintenance</a:t>
            </a:r>
            <a:r>
              <a:rPr lang="en-US" sz="2400" dirty="0" smtClean="0"/>
              <a:t> Device</a:t>
            </a:r>
          </a:p>
          <a:p>
            <a:pPr>
              <a:lnSpc>
                <a:spcPct val="90000"/>
              </a:lnSpc>
            </a:pPr>
            <a:r>
              <a:rPr lang="en-US" sz="2800" dirty="0" smtClean="0"/>
              <a:t>Escalation </a:t>
            </a:r>
            <a:r>
              <a:rPr lang="en-US" sz="2800" dirty="0"/>
              <a:t>Queues</a:t>
            </a:r>
          </a:p>
          <a:p>
            <a:pPr lvl="1">
              <a:lnSpc>
                <a:spcPct val="90000"/>
              </a:lnSpc>
            </a:pPr>
            <a:r>
              <a:rPr lang="en-US" sz="2400" dirty="0"/>
              <a:t>Escalation Email</a:t>
            </a:r>
          </a:p>
          <a:p>
            <a:pPr lvl="1">
              <a:lnSpc>
                <a:spcPct val="90000"/>
              </a:lnSpc>
            </a:pPr>
            <a:r>
              <a:rPr lang="en-US" sz="2400" dirty="0"/>
              <a:t>Both stale unhandled events and very stale ticketed events</a:t>
            </a:r>
            <a:r>
              <a:rPr lang="en-US" sz="2400" dirty="0" smtClean="0"/>
              <a:t>.</a:t>
            </a:r>
          </a:p>
          <a:p>
            <a:pPr>
              <a:lnSpc>
                <a:spcPct val="90000"/>
              </a:lnSpc>
            </a:pPr>
            <a:r>
              <a:rPr lang="en-US" sz="2800" dirty="0" smtClean="0"/>
              <a:t>ACS Corporate Integration</a:t>
            </a:r>
            <a:endParaRPr lang="en-US" sz="2800" dirty="0"/>
          </a:p>
          <a:p>
            <a:pPr>
              <a:lnSpc>
                <a:spcPct val="90000"/>
              </a:lnSpc>
              <a:buFontTx/>
              <a:buNone/>
            </a:pPr>
            <a:endParaRPr lang="en-US" sz="2800" dirty="0"/>
          </a:p>
        </p:txBody>
      </p:sp>
    </p:spTree>
  </p:cSld>
  <p:clrMapOvr>
    <a:masterClrMapping/>
  </p:clrMapOvr>
  <p:transition>
    <p:fade thruBlk="1"/>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2"/>
          <p:cNvSpPr>
            <a:spLocks noGrp="1" noChangeArrowheads="1"/>
          </p:cNvSpPr>
          <p:nvPr>
            <p:ph type="title"/>
          </p:nvPr>
        </p:nvSpPr>
        <p:spPr>
          <a:xfrm>
            <a:off x="1676400" y="274638"/>
            <a:ext cx="6934200" cy="868362"/>
          </a:xfrm>
        </p:spPr>
        <p:txBody>
          <a:bodyPr/>
          <a:lstStyle/>
          <a:p>
            <a:r>
              <a:rPr lang="en-US" sz="3600" dirty="0"/>
              <a:t>Work Flow </a:t>
            </a:r>
            <a:r>
              <a:rPr lang="en-US" sz="3600" dirty="0" smtClean="0"/>
              <a:t>End-To-End</a:t>
            </a:r>
            <a:endParaRPr lang="en-US" sz="3600" dirty="0"/>
          </a:p>
        </p:txBody>
      </p:sp>
      <p:pic>
        <p:nvPicPr>
          <p:cNvPr id="242701" name="Picture 13"/>
          <p:cNvPicPr>
            <a:picLocks noChangeAspect="1" noChangeArrowheads="1"/>
          </p:cNvPicPr>
          <p:nvPr/>
        </p:nvPicPr>
        <p:blipFill>
          <a:blip r:embed="rId3" cstate="print"/>
          <a:srcRect/>
          <a:stretch>
            <a:fillRect/>
          </a:stretch>
        </p:blipFill>
        <p:spPr bwMode="auto">
          <a:xfrm>
            <a:off x="381000" y="1371600"/>
            <a:ext cx="8382000" cy="5205211"/>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Rectangle 2"/>
          <p:cNvSpPr>
            <a:spLocks noGrp="1" noChangeArrowheads="1"/>
          </p:cNvSpPr>
          <p:nvPr>
            <p:ph type="title"/>
          </p:nvPr>
        </p:nvSpPr>
        <p:spPr>
          <a:xfrm>
            <a:off x="1676400" y="274638"/>
            <a:ext cx="7315200" cy="868362"/>
          </a:xfrm>
        </p:spPr>
        <p:txBody>
          <a:bodyPr/>
          <a:lstStyle/>
          <a:p>
            <a:r>
              <a:rPr lang="en-US" sz="3600" dirty="0" smtClean="0"/>
              <a:t>Complementary Views and Filters</a:t>
            </a:r>
            <a:endParaRPr lang="en-US" sz="2800" dirty="0"/>
          </a:p>
        </p:txBody>
      </p:sp>
      <p:sp>
        <p:nvSpPr>
          <p:cNvPr id="248835" name="Rectangle 3"/>
          <p:cNvSpPr>
            <a:spLocks noGrp="1" noChangeArrowheads="1"/>
          </p:cNvSpPr>
          <p:nvPr>
            <p:ph type="body" idx="1"/>
          </p:nvPr>
        </p:nvSpPr>
        <p:spPr>
          <a:xfrm>
            <a:off x="457200" y="1447800"/>
            <a:ext cx="6400800" cy="4949825"/>
          </a:xfrm>
        </p:spPr>
        <p:txBody>
          <a:bodyPr/>
          <a:lstStyle/>
          <a:p>
            <a:pPr>
              <a:lnSpc>
                <a:spcPct val="90000"/>
              </a:lnSpc>
            </a:pPr>
            <a:r>
              <a:rPr lang="en-US" sz="2800" dirty="0" smtClean="0"/>
              <a:t>Queues</a:t>
            </a:r>
          </a:p>
          <a:p>
            <a:pPr lvl="1">
              <a:lnSpc>
                <a:spcPct val="90000"/>
              </a:lnSpc>
            </a:pPr>
            <a:r>
              <a:rPr lang="en-US" sz="2400" dirty="0" smtClean="0"/>
              <a:t>Level 1 </a:t>
            </a:r>
          </a:p>
          <a:p>
            <a:pPr lvl="1">
              <a:lnSpc>
                <a:spcPct val="90000"/>
              </a:lnSpc>
            </a:pPr>
            <a:r>
              <a:rPr lang="en-US" sz="2400" dirty="0" smtClean="0"/>
              <a:t>Ticketed</a:t>
            </a:r>
          </a:p>
          <a:p>
            <a:pPr lvl="1">
              <a:lnSpc>
                <a:spcPct val="90000"/>
              </a:lnSpc>
            </a:pPr>
            <a:r>
              <a:rPr lang="en-US" sz="2400" dirty="0" smtClean="0"/>
              <a:t>Acknowledged</a:t>
            </a:r>
          </a:p>
          <a:p>
            <a:pPr lvl="1">
              <a:lnSpc>
                <a:spcPct val="90000"/>
              </a:lnSpc>
            </a:pPr>
            <a:r>
              <a:rPr lang="en-US" sz="2400" dirty="0" smtClean="0"/>
              <a:t>Maintenance</a:t>
            </a:r>
          </a:p>
          <a:p>
            <a:pPr lvl="1">
              <a:lnSpc>
                <a:spcPct val="90000"/>
              </a:lnSpc>
            </a:pPr>
            <a:r>
              <a:rPr lang="en-US" sz="2400" dirty="0" smtClean="0"/>
              <a:t>Escalated</a:t>
            </a:r>
          </a:p>
          <a:p>
            <a:pPr lvl="1">
              <a:lnSpc>
                <a:spcPct val="90000"/>
              </a:lnSpc>
            </a:pPr>
            <a:r>
              <a:rPr lang="en-US" sz="2400" dirty="0" smtClean="0"/>
              <a:t>Discarded</a:t>
            </a:r>
          </a:p>
          <a:p>
            <a:pPr>
              <a:lnSpc>
                <a:spcPct val="90000"/>
              </a:lnSpc>
            </a:pPr>
            <a:r>
              <a:rPr lang="en-US" sz="2800" dirty="0" smtClean="0"/>
              <a:t>Temporal</a:t>
            </a:r>
          </a:p>
          <a:p>
            <a:pPr lvl="1">
              <a:lnSpc>
                <a:spcPct val="90000"/>
              </a:lnSpc>
            </a:pPr>
            <a:r>
              <a:rPr lang="en-US" sz="2400" dirty="0" smtClean="0"/>
              <a:t>Last 10 Min</a:t>
            </a:r>
          </a:p>
          <a:p>
            <a:pPr lvl="1">
              <a:lnSpc>
                <a:spcPct val="90000"/>
              </a:lnSpc>
            </a:pPr>
            <a:r>
              <a:rPr lang="en-US" sz="2400" dirty="0" smtClean="0"/>
              <a:t>All</a:t>
            </a:r>
          </a:p>
          <a:p>
            <a:pPr>
              <a:lnSpc>
                <a:spcPct val="90000"/>
              </a:lnSpc>
            </a:pPr>
            <a:r>
              <a:rPr lang="en-US" sz="2800" dirty="0" smtClean="0"/>
              <a:t>Tivoli Status</a:t>
            </a:r>
            <a:endParaRPr lang="en-US" sz="2800" dirty="0"/>
          </a:p>
          <a:p>
            <a:pPr>
              <a:lnSpc>
                <a:spcPct val="90000"/>
              </a:lnSpc>
              <a:buFontTx/>
              <a:buNone/>
            </a:pPr>
            <a:endParaRPr lang="en-US" sz="2800" dirty="0"/>
          </a:p>
        </p:txBody>
      </p:sp>
      <p:pic>
        <p:nvPicPr>
          <p:cNvPr id="100354" name="Picture 2"/>
          <p:cNvPicPr>
            <a:picLocks noChangeAspect="1" noChangeArrowheads="1"/>
          </p:cNvPicPr>
          <p:nvPr/>
        </p:nvPicPr>
        <p:blipFill>
          <a:blip r:embed="rId3" cstate="print"/>
          <a:srcRect/>
          <a:stretch>
            <a:fillRect/>
          </a:stretch>
        </p:blipFill>
        <p:spPr bwMode="auto">
          <a:xfrm>
            <a:off x="3276600" y="1447800"/>
            <a:ext cx="5600700" cy="5029200"/>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Rectangle 2"/>
          <p:cNvSpPr>
            <a:spLocks noGrp="1" noChangeArrowheads="1"/>
          </p:cNvSpPr>
          <p:nvPr>
            <p:ph type="title"/>
          </p:nvPr>
        </p:nvSpPr>
        <p:spPr/>
        <p:txBody>
          <a:bodyPr/>
          <a:lstStyle/>
          <a:p>
            <a:r>
              <a:rPr lang="en-US" sz="3600" dirty="0" smtClean="0"/>
              <a:t>Ticketing</a:t>
            </a:r>
            <a:endParaRPr lang="en-US" sz="2800" dirty="0"/>
          </a:p>
        </p:txBody>
      </p:sp>
      <p:sp>
        <p:nvSpPr>
          <p:cNvPr id="246787" name="Rectangle 3"/>
          <p:cNvSpPr>
            <a:spLocks noGrp="1" noChangeArrowheads="1"/>
          </p:cNvSpPr>
          <p:nvPr>
            <p:ph type="body" idx="1"/>
          </p:nvPr>
        </p:nvSpPr>
        <p:spPr>
          <a:xfrm>
            <a:off x="533400" y="1447800"/>
            <a:ext cx="8077200" cy="4949825"/>
          </a:xfrm>
        </p:spPr>
        <p:txBody>
          <a:bodyPr/>
          <a:lstStyle/>
          <a:p>
            <a:pPr>
              <a:lnSpc>
                <a:spcPct val="90000"/>
              </a:lnSpc>
            </a:pPr>
            <a:r>
              <a:rPr lang="en-US" dirty="0" smtClean="0"/>
              <a:t>Tools: Ticket (Manual), Close Ticket (Manual)</a:t>
            </a:r>
          </a:p>
          <a:p>
            <a:pPr>
              <a:lnSpc>
                <a:spcPct val="90000"/>
              </a:lnSpc>
            </a:pPr>
            <a:r>
              <a:rPr lang="en-US" dirty="0" smtClean="0"/>
              <a:t>Daemon: Close ticket, Keep status in sync</a:t>
            </a:r>
          </a:p>
          <a:p>
            <a:pPr>
              <a:lnSpc>
                <a:spcPct val="90000"/>
              </a:lnSpc>
            </a:pPr>
            <a:r>
              <a:rPr lang="en-US" dirty="0" smtClean="0"/>
              <a:t>Fields: Ticket, </a:t>
            </a:r>
            <a:r>
              <a:rPr lang="en-US" dirty="0" err="1" smtClean="0"/>
              <a:t>TcktSeverity</a:t>
            </a:r>
            <a:r>
              <a:rPr lang="en-US" dirty="0" smtClean="0"/>
              <a:t>, </a:t>
            </a:r>
            <a:r>
              <a:rPr lang="en-US" dirty="0" err="1" smtClean="0"/>
              <a:t>TcktStatus</a:t>
            </a:r>
            <a:r>
              <a:rPr lang="en-US" dirty="0" smtClean="0"/>
              <a:t>, </a:t>
            </a:r>
            <a:r>
              <a:rPr lang="en-US" dirty="0" err="1" smtClean="0"/>
              <a:t>TcktUID</a:t>
            </a:r>
            <a:r>
              <a:rPr lang="en-US" dirty="0" smtClean="0"/>
              <a:t>, </a:t>
            </a:r>
            <a:r>
              <a:rPr lang="en-US" dirty="0" err="1" smtClean="0"/>
              <a:t>TcktGID</a:t>
            </a:r>
            <a:endParaRPr lang="en-US" dirty="0"/>
          </a:p>
          <a:p>
            <a:pPr>
              <a:lnSpc>
                <a:spcPct val="90000"/>
              </a:lnSpc>
            </a:pPr>
            <a:r>
              <a:rPr lang="en-US" dirty="0" smtClean="0"/>
              <a:t>Event Lifespan Mirrors Ticket</a:t>
            </a:r>
          </a:p>
          <a:p>
            <a:pPr>
              <a:lnSpc>
                <a:spcPct val="90000"/>
              </a:lnSpc>
            </a:pPr>
            <a:r>
              <a:rPr lang="en-US" dirty="0" smtClean="0"/>
              <a:t>Escalation on Stale Tickets</a:t>
            </a:r>
          </a:p>
          <a:p>
            <a:pPr>
              <a:lnSpc>
                <a:spcPct val="90000"/>
              </a:lnSpc>
            </a:pPr>
            <a:r>
              <a:rPr lang="en-US" dirty="0" smtClean="0"/>
              <a:t>Cannot place in Maintenance or Acknowledge</a:t>
            </a:r>
          </a:p>
          <a:p>
            <a:pPr>
              <a:lnSpc>
                <a:spcPct val="90000"/>
              </a:lnSpc>
            </a:pPr>
            <a:endParaRPr lang="en-US" sz="2800" dirty="0"/>
          </a:p>
        </p:txBody>
      </p:sp>
    </p:spTree>
  </p:cSld>
  <p:clrMapOvr>
    <a:masterClrMapping/>
  </p:clrMapOvr>
  <p:transition>
    <p:fade thruBlk="1"/>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Rectangle 2"/>
          <p:cNvSpPr>
            <a:spLocks noGrp="1" noChangeArrowheads="1"/>
          </p:cNvSpPr>
          <p:nvPr>
            <p:ph type="title"/>
          </p:nvPr>
        </p:nvSpPr>
        <p:spPr/>
        <p:txBody>
          <a:bodyPr/>
          <a:lstStyle/>
          <a:p>
            <a:r>
              <a:rPr lang="en-US" sz="3600" dirty="0" smtClean="0"/>
              <a:t>Acknowledgement</a:t>
            </a:r>
            <a:endParaRPr lang="en-US" sz="2800" dirty="0"/>
          </a:p>
        </p:txBody>
      </p:sp>
      <p:sp>
        <p:nvSpPr>
          <p:cNvPr id="246787" name="Rectangle 3"/>
          <p:cNvSpPr>
            <a:spLocks noGrp="1" noChangeArrowheads="1"/>
          </p:cNvSpPr>
          <p:nvPr>
            <p:ph type="body" idx="1"/>
          </p:nvPr>
        </p:nvSpPr>
        <p:spPr>
          <a:xfrm>
            <a:off x="533400" y="1447800"/>
            <a:ext cx="8077200" cy="4949825"/>
          </a:xfrm>
        </p:spPr>
        <p:txBody>
          <a:bodyPr/>
          <a:lstStyle/>
          <a:p>
            <a:pPr>
              <a:lnSpc>
                <a:spcPct val="90000"/>
              </a:lnSpc>
            </a:pPr>
            <a:r>
              <a:rPr lang="en-US" dirty="0" smtClean="0"/>
              <a:t>Tools: Acknowledge and </a:t>
            </a:r>
            <a:r>
              <a:rPr lang="en-US" dirty="0" err="1" smtClean="0"/>
              <a:t>UnAcknowledge</a:t>
            </a:r>
            <a:endParaRPr lang="en-US" dirty="0" smtClean="0"/>
          </a:p>
          <a:p>
            <a:pPr>
              <a:lnSpc>
                <a:spcPct val="90000"/>
              </a:lnSpc>
            </a:pPr>
            <a:r>
              <a:rPr lang="en-US" dirty="0" smtClean="0"/>
              <a:t>Fields: Ticket with ‘NOTICKET’ rather than Acknowledge Flag</a:t>
            </a:r>
          </a:p>
          <a:p>
            <a:pPr>
              <a:lnSpc>
                <a:spcPct val="90000"/>
              </a:lnSpc>
            </a:pPr>
            <a:r>
              <a:rPr lang="en-US" dirty="0" smtClean="0"/>
              <a:t>Automation</a:t>
            </a:r>
          </a:p>
          <a:p>
            <a:pPr lvl="1">
              <a:lnSpc>
                <a:spcPct val="90000"/>
              </a:lnSpc>
            </a:pPr>
            <a:r>
              <a:rPr lang="en-US" dirty="0" smtClean="0"/>
              <a:t>Update </a:t>
            </a:r>
            <a:r>
              <a:rPr lang="en-US" dirty="0" err="1" smtClean="0"/>
              <a:t>Deduplication</a:t>
            </a:r>
            <a:r>
              <a:rPr lang="en-US" dirty="0" smtClean="0"/>
              <a:t> to unset Acknowledged event for problem alerts</a:t>
            </a:r>
          </a:p>
          <a:p>
            <a:pPr lvl="1">
              <a:lnSpc>
                <a:spcPct val="90000"/>
              </a:lnSpc>
            </a:pPr>
            <a:r>
              <a:rPr lang="en-US" dirty="0" smtClean="0"/>
              <a:t>Automation </a:t>
            </a:r>
            <a:r>
              <a:rPr lang="en-US" dirty="0" err="1" smtClean="0"/>
              <a:t>PSGAgeOut</a:t>
            </a:r>
            <a:r>
              <a:rPr lang="en-US" dirty="0" smtClean="0"/>
              <a:t> added to clear stale Acknowledged events</a:t>
            </a:r>
          </a:p>
          <a:p>
            <a:pPr>
              <a:lnSpc>
                <a:spcPct val="90000"/>
              </a:lnSpc>
            </a:pPr>
            <a:r>
              <a:rPr lang="en-US" dirty="0" smtClean="0"/>
              <a:t>Acknowledge events do not Escalate</a:t>
            </a:r>
          </a:p>
          <a:p>
            <a:pPr>
              <a:lnSpc>
                <a:spcPct val="90000"/>
              </a:lnSpc>
            </a:pPr>
            <a:endParaRPr lang="en-US" dirty="0"/>
          </a:p>
        </p:txBody>
      </p:sp>
    </p:spTree>
  </p:cSld>
  <p:clrMapOvr>
    <a:masterClrMapping/>
  </p:clrMapOvr>
  <p:transition>
    <p:fade thruBlk="1"/>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Rectangle 2"/>
          <p:cNvSpPr>
            <a:spLocks noGrp="1" noChangeArrowheads="1"/>
          </p:cNvSpPr>
          <p:nvPr>
            <p:ph type="title"/>
          </p:nvPr>
        </p:nvSpPr>
        <p:spPr/>
        <p:txBody>
          <a:bodyPr/>
          <a:lstStyle/>
          <a:p>
            <a:r>
              <a:rPr lang="en-US" sz="3600" dirty="0" smtClean="0"/>
              <a:t>Maintenance</a:t>
            </a:r>
            <a:endParaRPr lang="en-US" sz="2800" dirty="0"/>
          </a:p>
        </p:txBody>
      </p:sp>
      <p:sp>
        <p:nvSpPr>
          <p:cNvPr id="246787" name="Rectangle 3"/>
          <p:cNvSpPr>
            <a:spLocks noGrp="1" noChangeArrowheads="1"/>
          </p:cNvSpPr>
          <p:nvPr>
            <p:ph type="body" idx="1"/>
          </p:nvPr>
        </p:nvSpPr>
        <p:spPr>
          <a:xfrm>
            <a:off x="533400" y="1447800"/>
            <a:ext cx="8305800" cy="4949825"/>
          </a:xfrm>
        </p:spPr>
        <p:txBody>
          <a:bodyPr/>
          <a:lstStyle/>
          <a:p>
            <a:pPr>
              <a:lnSpc>
                <a:spcPct val="90000"/>
              </a:lnSpc>
            </a:pPr>
            <a:r>
              <a:rPr lang="en-US" dirty="0" smtClean="0"/>
              <a:t>Tools:</a:t>
            </a:r>
          </a:p>
          <a:p>
            <a:pPr lvl="1">
              <a:lnSpc>
                <a:spcPct val="90000"/>
              </a:lnSpc>
            </a:pPr>
            <a:r>
              <a:rPr lang="en-US" dirty="0" smtClean="0"/>
              <a:t>Device Maintenance, </a:t>
            </a:r>
          </a:p>
          <a:p>
            <a:pPr lvl="1">
              <a:lnSpc>
                <a:spcPct val="90000"/>
              </a:lnSpc>
            </a:pPr>
            <a:r>
              <a:rPr lang="en-US" dirty="0" smtClean="0"/>
              <a:t>Device </a:t>
            </a:r>
            <a:r>
              <a:rPr lang="en-US" dirty="0" err="1" smtClean="0"/>
              <a:t>UnMaintenance</a:t>
            </a:r>
            <a:endParaRPr lang="en-US" dirty="0" smtClean="0"/>
          </a:p>
          <a:p>
            <a:pPr lvl="1">
              <a:lnSpc>
                <a:spcPct val="90000"/>
              </a:lnSpc>
            </a:pPr>
            <a:r>
              <a:rPr lang="en-US" dirty="0" smtClean="0"/>
              <a:t>Device Manual Maintenance</a:t>
            </a:r>
          </a:p>
          <a:p>
            <a:pPr>
              <a:lnSpc>
                <a:spcPct val="90000"/>
              </a:lnSpc>
            </a:pPr>
            <a:r>
              <a:rPr lang="en-US" dirty="0" smtClean="0"/>
              <a:t>Node centric.</a:t>
            </a:r>
          </a:p>
          <a:p>
            <a:pPr>
              <a:lnSpc>
                <a:spcPct val="90000"/>
              </a:lnSpc>
            </a:pPr>
            <a:r>
              <a:rPr lang="en-US" dirty="0" smtClean="0"/>
              <a:t>Table: </a:t>
            </a:r>
            <a:r>
              <a:rPr lang="en-US" dirty="0" err="1" smtClean="0"/>
              <a:t>Alerts.PSGSuppress</a:t>
            </a:r>
            <a:r>
              <a:rPr lang="en-US" dirty="0" smtClean="0"/>
              <a:t> - keeps state</a:t>
            </a:r>
          </a:p>
          <a:p>
            <a:pPr>
              <a:lnSpc>
                <a:spcPct val="90000"/>
              </a:lnSpc>
            </a:pPr>
            <a:r>
              <a:rPr lang="en-US" dirty="0" smtClean="0"/>
              <a:t>Automation: </a:t>
            </a:r>
            <a:r>
              <a:rPr lang="en-US" dirty="0" err="1" smtClean="0"/>
              <a:t>PSGSuppress</a:t>
            </a:r>
            <a:r>
              <a:rPr lang="en-US" dirty="0" smtClean="0"/>
              <a:t> – periodically tags events, </a:t>
            </a:r>
            <a:r>
              <a:rPr lang="en-US" dirty="0" err="1" smtClean="0"/>
              <a:t>untags</a:t>
            </a:r>
            <a:r>
              <a:rPr lang="en-US" dirty="0" smtClean="0"/>
              <a:t> events, and expires maintenance rows in </a:t>
            </a:r>
            <a:r>
              <a:rPr lang="en-US" dirty="0" err="1" smtClean="0"/>
              <a:t>Alerts.PSGSuppress</a:t>
            </a:r>
            <a:r>
              <a:rPr lang="en-US" dirty="0" smtClean="0"/>
              <a:t>.</a:t>
            </a:r>
            <a:endParaRPr lang="en-US" dirty="0"/>
          </a:p>
        </p:txBody>
      </p:sp>
    </p:spTree>
  </p:cSld>
  <p:clrMapOvr>
    <a:masterClrMapping/>
  </p:clrMapOvr>
  <p:transition>
    <p:fade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9076" name="Picture 4" descr="fusion"/>
          <p:cNvPicPr>
            <a:picLocks noChangeAspect="1" noChangeArrowheads="1"/>
          </p:cNvPicPr>
          <p:nvPr/>
        </p:nvPicPr>
        <p:blipFill>
          <a:blip r:embed="rId3" cstate="print"/>
          <a:srcRect l="59497" t="24733" b="10001"/>
          <a:stretch>
            <a:fillRect/>
          </a:stretch>
        </p:blipFill>
        <p:spPr bwMode="gray">
          <a:xfrm>
            <a:off x="6124575" y="2209800"/>
            <a:ext cx="3019425" cy="3341688"/>
          </a:xfrm>
          <a:prstGeom prst="rect">
            <a:avLst/>
          </a:prstGeom>
          <a:noFill/>
          <a:ln w="12700">
            <a:noFill/>
            <a:miter lim="800000"/>
            <a:headEnd/>
            <a:tailEnd/>
          </a:ln>
          <a:effectLst/>
        </p:spPr>
      </p:pic>
      <p:sp>
        <p:nvSpPr>
          <p:cNvPr id="259074" name="Rectangle 2"/>
          <p:cNvSpPr>
            <a:spLocks noGrp="1" noChangeArrowheads="1"/>
          </p:cNvSpPr>
          <p:nvPr>
            <p:ph type="title"/>
          </p:nvPr>
        </p:nvSpPr>
        <p:spPr/>
        <p:txBody>
          <a:bodyPr/>
          <a:lstStyle/>
          <a:p>
            <a:r>
              <a:rPr lang="en-US"/>
              <a:t>Agenda</a:t>
            </a:r>
          </a:p>
        </p:txBody>
      </p:sp>
      <p:sp>
        <p:nvSpPr>
          <p:cNvPr id="259075" name="Rectangle 3"/>
          <p:cNvSpPr>
            <a:spLocks noGrp="1" noChangeArrowheads="1"/>
          </p:cNvSpPr>
          <p:nvPr>
            <p:ph type="body" idx="1"/>
          </p:nvPr>
        </p:nvSpPr>
        <p:spPr>
          <a:xfrm>
            <a:off x="457200" y="1447800"/>
            <a:ext cx="8229600" cy="4949825"/>
          </a:xfrm>
        </p:spPr>
        <p:txBody>
          <a:bodyPr/>
          <a:lstStyle/>
          <a:p>
            <a:pPr>
              <a:lnSpc>
                <a:spcPct val="90000"/>
              </a:lnSpc>
            </a:pPr>
            <a:r>
              <a:rPr lang="en-US" sz="2400" dirty="0" smtClean="0"/>
              <a:t>Phase 0: Planning Overview:</a:t>
            </a:r>
          </a:p>
          <a:p>
            <a:pPr lvl="1">
              <a:lnSpc>
                <a:spcPct val="90000"/>
              </a:lnSpc>
            </a:pPr>
            <a:r>
              <a:rPr lang="en-US" sz="2400" dirty="0" smtClean="0"/>
              <a:t>Application Management Strategies</a:t>
            </a:r>
          </a:p>
          <a:p>
            <a:pPr lvl="1">
              <a:lnSpc>
                <a:spcPct val="90000"/>
              </a:lnSpc>
            </a:pPr>
            <a:r>
              <a:rPr lang="en-US" sz="2400" dirty="0" smtClean="0"/>
              <a:t>Monitored - ACS EPPIC Application</a:t>
            </a:r>
          </a:p>
          <a:p>
            <a:pPr lvl="1">
              <a:lnSpc>
                <a:spcPct val="90000"/>
              </a:lnSpc>
            </a:pPr>
            <a:r>
              <a:rPr lang="en-US" sz="2400" dirty="0" smtClean="0"/>
              <a:t>Monitoring Challenges &amp; Requirements</a:t>
            </a:r>
          </a:p>
          <a:p>
            <a:pPr lvl="1">
              <a:lnSpc>
                <a:spcPct val="90000"/>
              </a:lnSpc>
            </a:pPr>
            <a:r>
              <a:rPr lang="en-US" sz="2400" dirty="0" smtClean="0"/>
              <a:t>Monitoring Overview &amp; Project                       Schedule</a:t>
            </a:r>
          </a:p>
          <a:p>
            <a:pPr>
              <a:lnSpc>
                <a:spcPct val="90000"/>
              </a:lnSpc>
            </a:pPr>
            <a:r>
              <a:rPr lang="en-US" sz="2400" dirty="0" smtClean="0"/>
              <a:t>Phase 1: ITM</a:t>
            </a:r>
          </a:p>
          <a:p>
            <a:pPr>
              <a:lnSpc>
                <a:spcPct val="90000"/>
              </a:lnSpc>
            </a:pPr>
            <a:r>
              <a:rPr lang="en-US" sz="2400" dirty="0" smtClean="0"/>
              <a:t>Phase 2: ITCAM</a:t>
            </a:r>
          </a:p>
          <a:p>
            <a:pPr>
              <a:lnSpc>
                <a:spcPct val="90000"/>
              </a:lnSpc>
            </a:pPr>
            <a:r>
              <a:rPr lang="en-US" sz="2400" dirty="0" smtClean="0"/>
              <a:t>Phase 3: </a:t>
            </a:r>
            <a:r>
              <a:rPr lang="en-US" sz="2400" dirty="0" err="1" smtClean="0"/>
              <a:t>OMNIbus</a:t>
            </a:r>
            <a:r>
              <a:rPr lang="en-US" sz="2400" dirty="0" smtClean="0"/>
              <a:t> and ITIL Enablement</a:t>
            </a:r>
          </a:p>
          <a:p>
            <a:pPr>
              <a:lnSpc>
                <a:spcPct val="90000"/>
              </a:lnSpc>
            </a:pPr>
            <a:r>
              <a:rPr lang="en-US" sz="2400" dirty="0" smtClean="0"/>
              <a:t>Phase 4: Impact and event enrichment,           suppression, and SLA enablement</a:t>
            </a:r>
          </a:p>
          <a:p>
            <a:pPr>
              <a:lnSpc>
                <a:spcPct val="90000"/>
              </a:lnSpc>
            </a:pPr>
            <a:r>
              <a:rPr lang="en-US" sz="2400" dirty="0" smtClean="0"/>
              <a:t>Phase 5: TBSM and Service Monitoring</a:t>
            </a:r>
          </a:p>
          <a:p>
            <a:pPr>
              <a:lnSpc>
                <a:spcPct val="90000"/>
              </a:lnSpc>
            </a:pPr>
            <a:r>
              <a:rPr lang="en-US" sz="2400" dirty="0" smtClean="0"/>
              <a:t>Questions</a:t>
            </a:r>
            <a:r>
              <a:rPr lang="en-US" sz="2400" dirty="0"/>
              <a:t>? Need Help?</a:t>
            </a:r>
          </a:p>
          <a:p>
            <a:pPr>
              <a:lnSpc>
                <a:spcPct val="90000"/>
              </a:lnSpc>
              <a:buFontTx/>
              <a:buNone/>
            </a:pPr>
            <a:endParaRPr lang="en-US" sz="2800" dirty="0"/>
          </a:p>
        </p:txBody>
      </p:sp>
    </p:spTree>
  </p:cSld>
  <p:clrMapOvr>
    <a:masterClrMapping/>
  </p:clrMapOvr>
  <p:transition>
    <p:fade thruBlk="1"/>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Rectangle 2"/>
          <p:cNvSpPr>
            <a:spLocks noGrp="1" noChangeArrowheads="1"/>
          </p:cNvSpPr>
          <p:nvPr>
            <p:ph type="title"/>
          </p:nvPr>
        </p:nvSpPr>
        <p:spPr/>
        <p:txBody>
          <a:bodyPr/>
          <a:lstStyle/>
          <a:p>
            <a:r>
              <a:rPr lang="en-US" sz="3600" dirty="0" smtClean="0"/>
              <a:t>Escalation</a:t>
            </a:r>
            <a:endParaRPr lang="en-US" sz="2800" dirty="0"/>
          </a:p>
        </p:txBody>
      </p:sp>
      <p:sp>
        <p:nvSpPr>
          <p:cNvPr id="246787" name="Rectangle 3"/>
          <p:cNvSpPr>
            <a:spLocks noGrp="1" noChangeArrowheads="1"/>
          </p:cNvSpPr>
          <p:nvPr>
            <p:ph type="body" idx="1"/>
          </p:nvPr>
        </p:nvSpPr>
        <p:spPr>
          <a:xfrm>
            <a:off x="533400" y="1447800"/>
            <a:ext cx="8229600" cy="4949825"/>
          </a:xfrm>
        </p:spPr>
        <p:txBody>
          <a:bodyPr/>
          <a:lstStyle/>
          <a:p>
            <a:pPr>
              <a:lnSpc>
                <a:spcPct val="90000"/>
              </a:lnSpc>
            </a:pPr>
            <a:r>
              <a:rPr lang="en-US" sz="2400" dirty="0" smtClean="0"/>
              <a:t>Tools: Out of the box escalation.</a:t>
            </a:r>
          </a:p>
          <a:p>
            <a:pPr>
              <a:lnSpc>
                <a:spcPct val="90000"/>
              </a:lnSpc>
            </a:pPr>
            <a:r>
              <a:rPr lang="en-US" sz="2400" dirty="0" smtClean="0"/>
              <a:t>Fields: </a:t>
            </a:r>
            <a:r>
              <a:rPr lang="en-US" sz="2400" dirty="0" err="1" smtClean="0"/>
              <a:t>SuppEscl</a:t>
            </a:r>
            <a:r>
              <a:rPr lang="en-US" sz="2400" dirty="0" smtClean="0"/>
              <a:t>, </a:t>
            </a:r>
            <a:r>
              <a:rPr lang="en-US" sz="2400" dirty="0" err="1" smtClean="0"/>
              <a:t>PSGSuppressEscl</a:t>
            </a:r>
            <a:endParaRPr lang="en-US" sz="2400" dirty="0" smtClean="0"/>
          </a:p>
          <a:p>
            <a:pPr>
              <a:lnSpc>
                <a:spcPct val="90000"/>
              </a:lnSpc>
            </a:pPr>
            <a:r>
              <a:rPr lang="en-US" sz="2400" dirty="0" smtClean="0"/>
              <a:t>Automations:</a:t>
            </a:r>
          </a:p>
          <a:p>
            <a:pPr lvl="1">
              <a:lnSpc>
                <a:spcPct val="90000"/>
              </a:lnSpc>
            </a:pPr>
            <a:r>
              <a:rPr lang="en-US" sz="2400" dirty="0" err="1" smtClean="0"/>
              <a:t>PSGEscalation</a:t>
            </a:r>
            <a:r>
              <a:rPr lang="en-US" sz="2400" dirty="0" smtClean="0"/>
              <a:t> escalates stale Ticketed and stale new events via a three tier three retry model</a:t>
            </a:r>
          </a:p>
          <a:p>
            <a:pPr lvl="1">
              <a:lnSpc>
                <a:spcPct val="90000"/>
              </a:lnSpc>
            </a:pPr>
            <a:r>
              <a:rPr lang="en-US" sz="2400" dirty="0" err="1" smtClean="0"/>
              <a:t>New_event</a:t>
            </a:r>
            <a:r>
              <a:rPr lang="en-US" sz="2400" dirty="0" smtClean="0"/>
              <a:t> and </a:t>
            </a:r>
            <a:r>
              <a:rPr lang="en-US" sz="2400" dirty="0" err="1" smtClean="0"/>
              <a:t>deduplication</a:t>
            </a:r>
            <a:r>
              <a:rPr lang="en-US" sz="2400" dirty="0" smtClean="0"/>
              <a:t> automations altered to initialize or reset timers on new or resolution events</a:t>
            </a:r>
          </a:p>
          <a:p>
            <a:pPr>
              <a:lnSpc>
                <a:spcPct val="90000"/>
              </a:lnSpc>
            </a:pPr>
            <a:r>
              <a:rPr lang="en-US" sz="2400" dirty="0" smtClean="0"/>
              <a:t>Database Table: </a:t>
            </a:r>
            <a:r>
              <a:rPr lang="en-US" sz="2400" dirty="0" err="1" smtClean="0"/>
              <a:t>Alerts.PSGEscalate</a:t>
            </a:r>
            <a:r>
              <a:rPr lang="en-US" sz="2400" dirty="0" smtClean="0"/>
              <a:t> tracks outstanding escalations three tiered escalation state</a:t>
            </a:r>
          </a:p>
          <a:p>
            <a:pPr>
              <a:lnSpc>
                <a:spcPct val="90000"/>
              </a:lnSpc>
            </a:pPr>
            <a:r>
              <a:rPr lang="en-US" sz="2400" dirty="0" smtClean="0"/>
              <a:t>PERL script used to:</a:t>
            </a:r>
          </a:p>
          <a:p>
            <a:pPr lvl="1">
              <a:lnSpc>
                <a:spcPct val="90000"/>
              </a:lnSpc>
            </a:pPr>
            <a:r>
              <a:rPr lang="en-US" sz="2400" dirty="0" smtClean="0"/>
              <a:t> Aggregate and throttle escalations </a:t>
            </a:r>
          </a:p>
          <a:p>
            <a:pPr lvl="1">
              <a:lnSpc>
                <a:spcPct val="90000"/>
              </a:lnSpc>
            </a:pPr>
            <a:r>
              <a:rPr lang="en-US" sz="2400" dirty="0" smtClean="0"/>
              <a:t> Periodic report of outstanding escalations</a:t>
            </a:r>
          </a:p>
        </p:txBody>
      </p:sp>
    </p:spTree>
  </p:cSld>
  <p:clrMapOvr>
    <a:masterClrMapping/>
  </p:clrMapOvr>
  <p:transition>
    <p:fade thruBlk="1"/>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Rectangle 2"/>
          <p:cNvSpPr>
            <a:spLocks noGrp="1" noChangeArrowheads="1"/>
          </p:cNvSpPr>
          <p:nvPr>
            <p:ph type="title"/>
          </p:nvPr>
        </p:nvSpPr>
        <p:spPr/>
        <p:txBody>
          <a:bodyPr/>
          <a:lstStyle/>
          <a:p>
            <a:r>
              <a:rPr lang="en-US" sz="3600" dirty="0" smtClean="0"/>
              <a:t>ACS Corporate Integration</a:t>
            </a:r>
            <a:endParaRPr lang="en-US" sz="2800" dirty="0"/>
          </a:p>
        </p:txBody>
      </p:sp>
      <p:sp>
        <p:nvSpPr>
          <p:cNvPr id="246787" name="Rectangle 3"/>
          <p:cNvSpPr>
            <a:spLocks noGrp="1" noChangeArrowheads="1"/>
          </p:cNvSpPr>
          <p:nvPr>
            <p:ph type="body" idx="1"/>
          </p:nvPr>
        </p:nvSpPr>
        <p:spPr>
          <a:xfrm>
            <a:off x="533400" y="1447800"/>
            <a:ext cx="8077200" cy="4949825"/>
          </a:xfrm>
        </p:spPr>
        <p:txBody>
          <a:bodyPr/>
          <a:lstStyle/>
          <a:p>
            <a:pPr>
              <a:lnSpc>
                <a:spcPct val="90000"/>
              </a:lnSpc>
            </a:pPr>
            <a:r>
              <a:rPr lang="en-US" dirty="0" err="1" smtClean="0"/>
              <a:t>Uni</a:t>
            </a:r>
            <a:r>
              <a:rPr lang="en-US" dirty="0" smtClean="0"/>
              <a:t>-directional Updates, not Inserts</a:t>
            </a:r>
          </a:p>
          <a:p>
            <a:pPr>
              <a:lnSpc>
                <a:spcPct val="90000"/>
              </a:lnSpc>
            </a:pPr>
            <a:r>
              <a:rPr lang="en-US" dirty="0" smtClean="0"/>
              <a:t>Filter out uninteresting events</a:t>
            </a:r>
          </a:p>
          <a:p>
            <a:pPr>
              <a:lnSpc>
                <a:spcPct val="90000"/>
              </a:lnSpc>
            </a:pPr>
            <a:r>
              <a:rPr lang="en-US" dirty="0" smtClean="0"/>
              <a:t>Free up: Severity, </a:t>
            </a:r>
            <a:r>
              <a:rPr lang="en-US" dirty="0" err="1" smtClean="0"/>
              <a:t>OwnerUID</a:t>
            </a:r>
            <a:r>
              <a:rPr lang="en-US" dirty="0" smtClean="0"/>
              <a:t>, </a:t>
            </a:r>
            <a:r>
              <a:rPr lang="en-US" dirty="0" err="1" smtClean="0"/>
              <a:t>OwnerGID</a:t>
            </a:r>
            <a:endParaRPr lang="en-US" dirty="0" smtClean="0"/>
          </a:p>
          <a:p>
            <a:pPr lvl="1">
              <a:lnSpc>
                <a:spcPct val="90000"/>
              </a:lnSpc>
            </a:pPr>
            <a:r>
              <a:rPr lang="en-US" dirty="0" smtClean="0"/>
              <a:t>Map workflow fields to New Fields</a:t>
            </a:r>
          </a:p>
          <a:p>
            <a:pPr lvl="1">
              <a:lnSpc>
                <a:spcPct val="90000"/>
              </a:lnSpc>
            </a:pPr>
            <a:r>
              <a:rPr lang="en-US" dirty="0" smtClean="0"/>
              <a:t>Initialize fields with ACS Corporate values</a:t>
            </a:r>
          </a:p>
          <a:p>
            <a:pPr>
              <a:lnSpc>
                <a:spcPct val="90000"/>
              </a:lnSpc>
            </a:pPr>
            <a:r>
              <a:rPr lang="en-US" dirty="0" smtClean="0"/>
              <a:t>Preserve state outside event death by holding onto cleared ACS Corporate events (</a:t>
            </a:r>
            <a:r>
              <a:rPr lang="en-US" dirty="0" err="1" smtClean="0"/>
              <a:t>i.e</a:t>
            </a:r>
            <a:r>
              <a:rPr lang="en-US" dirty="0" smtClean="0"/>
              <a:t> alter </a:t>
            </a:r>
            <a:r>
              <a:rPr lang="en-US" dirty="0" err="1" smtClean="0"/>
              <a:t>DeleteClears</a:t>
            </a:r>
            <a:r>
              <a:rPr lang="en-US" dirty="0" smtClean="0"/>
              <a:t>)</a:t>
            </a:r>
          </a:p>
          <a:p>
            <a:pPr>
              <a:lnSpc>
                <a:spcPct val="90000"/>
              </a:lnSpc>
            </a:pPr>
            <a:r>
              <a:rPr lang="en-US" dirty="0" smtClean="0"/>
              <a:t>Extend monitoring to overlap with ACS corporate monitoring</a:t>
            </a:r>
          </a:p>
          <a:p>
            <a:pPr>
              <a:lnSpc>
                <a:spcPct val="90000"/>
              </a:lnSpc>
            </a:pPr>
            <a:endParaRPr lang="en-US" dirty="0"/>
          </a:p>
        </p:txBody>
      </p:sp>
    </p:spTree>
  </p:cSld>
  <p:clrMapOvr>
    <a:masterClrMapping/>
  </p:clrMapOvr>
  <p:transition>
    <p:fade thruBlk="1"/>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Rectangle 2"/>
          <p:cNvSpPr>
            <a:spLocks noGrp="1" noChangeArrowheads="1"/>
          </p:cNvSpPr>
          <p:nvPr>
            <p:ph type="title"/>
          </p:nvPr>
        </p:nvSpPr>
        <p:spPr/>
        <p:txBody>
          <a:bodyPr/>
          <a:lstStyle/>
          <a:p>
            <a:r>
              <a:rPr lang="en-US" sz="3600" dirty="0" smtClean="0"/>
              <a:t>Impact Overview</a:t>
            </a:r>
            <a:endParaRPr lang="en-US" sz="2800" dirty="0"/>
          </a:p>
        </p:txBody>
      </p:sp>
      <p:sp>
        <p:nvSpPr>
          <p:cNvPr id="246787" name="Rectangle 3"/>
          <p:cNvSpPr>
            <a:spLocks noGrp="1" noChangeArrowheads="1"/>
          </p:cNvSpPr>
          <p:nvPr>
            <p:ph type="body" idx="1"/>
          </p:nvPr>
        </p:nvSpPr>
        <p:spPr>
          <a:xfrm>
            <a:off x="533400" y="1447800"/>
            <a:ext cx="5486400" cy="4949825"/>
          </a:xfrm>
        </p:spPr>
        <p:txBody>
          <a:bodyPr/>
          <a:lstStyle/>
          <a:p>
            <a:pPr>
              <a:lnSpc>
                <a:spcPct val="90000"/>
              </a:lnSpc>
            </a:pPr>
            <a:r>
              <a:rPr lang="en-US" sz="2800" dirty="0" smtClean="0"/>
              <a:t>Enrichment </a:t>
            </a:r>
          </a:p>
          <a:p>
            <a:pPr lvl="1">
              <a:lnSpc>
                <a:spcPct val="90000"/>
              </a:lnSpc>
            </a:pPr>
            <a:r>
              <a:rPr lang="en-US" sz="2400" dirty="0" smtClean="0"/>
              <a:t>CMDB</a:t>
            </a:r>
          </a:p>
          <a:p>
            <a:pPr lvl="1">
              <a:lnSpc>
                <a:spcPct val="90000"/>
              </a:lnSpc>
            </a:pPr>
            <a:r>
              <a:rPr lang="en-US" sz="2400" dirty="0" smtClean="0"/>
              <a:t>Hostname</a:t>
            </a:r>
          </a:p>
          <a:p>
            <a:pPr lvl="1">
              <a:lnSpc>
                <a:spcPct val="90000"/>
              </a:lnSpc>
            </a:pPr>
            <a:r>
              <a:rPr lang="en-US" sz="2400" dirty="0" smtClean="0"/>
              <a:t>Individual SLA (Faults, Performance)</a:t>
            </a:r>
          </a:p>
          <a:p>
            <a:pPr>
              <a:lnSpc>
                <a:spcPct val="90000"/>
              </a:lnSpc>
            </a:pPr>
            <a:r>
              <a:rPr lang="en-US" sz="2800" dirty="0" smtClean="0"/>
              <a:t>Correlation</a:t>
            </a:r>
            <a:r>
              <a:rPr lang="en-US" sz="2400" dirty="0" smtClean="0"/>
              <a:t> </a:t>
            </a:r>
          </a:p>
          <a:p>
            <a:pPr lvl="1">
              <a:lnSpc>
                <a:spcPct val="90000"/>
              </a:lnSpc>
            </a:pPr>
            <a:r>
              <a:rPr lang="en-US" sz="2400" dirty="0" smtClean="0"/>
              <a:t>Leverage “Maintenance” automations</a:t>
            </a:r>
          </a:p>
          <a:p>
            <a:pPr>
              <a:lnSpc>
                <a:spcPct val="90000"/>
              </a:lnSpc>
            </a:pPr>
            <a:r>
              <a:rPr lang="en-US" sz="2800" dirty="0" smtClean="0"/>
              <a:t>Synthetic Events</a:t>
            </a:r>
          </a:p>
          <a:p>
            <a:pPr lvl="1">
              <a:lnSpc>
                <a:spcPct val="90000"/>
              </a:lnSpc>
            </a:pPr>
            <a:r>
              <a:rPr lang="en-US" sz="2400" dirty="0" smtClean="0"/>
              <a:t>Aggregate statistics synthetic events</a:t>
            </a:r>
          </a:p>
          <a:p>
            <a:pPr>
              <a:lnSpc>
                <a:spcPct val="90000"/>
              </a:lnSpc>
            </a:pPr>
            <a:r>
              <a:rPr lang="en-US" sz="2800" dirty="0" smtClean="0"/>
              <a:t>Actions (None)</a:t>
            </a:r>
          </a:p>
          <a:p>
            <a:pPr marL="228600" indent="-228600">
              <a:buNone/>
            </a:pPr>
            <a:r>
              <a:rPr lang="en-US" sz="1800" dirty="0" smtClean="0"/>
              <a:t/>
            </a:r>
            <a:br>
              <a:rPr lang="en-US" sz="1800" dirty="0" smtClean="0"/>
            </a:br>
            <a:endParaRPr lang="en-US" sz="1800" dirty="0"/>
          </a:p>
        </p:txBody>
      </p:sp>
      <p:pic>
        <p:nvPicPr>
          <p:cNvPr id="102404" name="Picture 4"/>
          <p:cNvPicPr>
            <a:picLocks noChangeAspect="1" noChangeArrowheads="1"/>
          </p:cNvPicPr>
          <p:nvPr/>
        </p:nvPicPr>
        <p:blipFill>
          <a:blip r:embed="rId3" cstate="print"/>
          <a:srcRect/>
          <a:stretch>
            <a:fillRect/>
          </a:stretch>
        </p:blipFill>
        <p:spPr bwMode="auto">
          <a:xfrm>
            <a:off x="5810250" y="1219201"/>
            <a:ext cx="3333750" cy="5334000"/>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7" name="Rectangle 3"/>
          <p:cNvSpPr>
            <a:spLocks noGrp="1" noChangeArrowheads="1"/>
          </p:cNvSpPr>
          <p:nvPr>
            <p:ph type="body" idx="1"/>
          </p:nvPr>
        </p:nvSpPr>
        <p:spPr>
          <a:xfrm>
            <a:off x="381000" y="1447800"/>
            <a:ext cx="8305800" cy="5105400"/>
          </a:xfrm>
        </p:spPr>
        <p:txBody>
          <a:bodyPr/>
          <a:lstStyle/>
          <a:p>
            <a:pPr marL="228600" indent="-228600"/>
            <a:r>
              <a:rPr lang="en-US" sz="2000" b="1" dirty="0" smtClean="0"/>
              <a:t>Complex Behavior Choices</a:t>
            </a:r>
          </a:p>
          <a:p>
            <a:pPr marL="628650" lvl="1" indent="-228600"/>
            <a:r>
              <a:rPr lang="en-US" sz="2000" dirty="0" smtClean="0"/>
              <a:t>Impact &amp; Java Extensions</a:t>
            </a:r>
          </a:p>
          <a:p>
            <a:pPr marL="628650" lvl="1" indent="-228600"/>
            <a:r>
              <a:rPr lang="en-US" sz="2000" dirty="0" err="1" smtClean="0"/>
              <a:t>OMNIbus</a:t>
            </a:r>
            <a:r>
              <a:rPr lang="en-US" sz="2000" dirty="0" smtClean="0"/>
              <a:t> automation and tables</a:t>
            </a:r>
          </a:p>
          <a:p>
            <a:pPr marL="628650" lvl="1" indent="-228600"/>
            <a:r>
              <a:rPr lang="en-US" sz="2000" dirty="0" smtClean="0"/>
              <a:t>Probe Properties and Lookups</a:t>
            </a:r>
          </a:p>
          <a:p>
            <a:pPr marL="628650" lvl="1" indent="-228600"/>
            <a:r>
              <a:rPr lang="en-US" sz="2000" dirty="0" smtClean="0"/>
              <a:t>Custom shell script, PERL, or JAVA</a:t>
            </a:r>
          </a:p>
          <a:p>
            <a:pPr marL="228600" indent="-228600"/>
            <a:r>
              <a:rPr lang="en-US" sz="2000" b="1" dirty="0" smtClean="0"/>
              <a:t>Best Practices</a:t>
            </a:r>
          </a:p>
          <a:p>
            <a:pPr marL="628650" lvl="1" indent="-228600"/>
            <a:r>
              <a:rPr lang="en-US" sz="2000" dirty="0" smtClean="0"/>
              <a:t>Be wary of Impact HA.</a:t>
            </a:r>
          </a:p>
          <a:p>
            <a:pPr marL="628650" lvl="1" indent="-228600"/>
            <a:r>
              <a:rPr lang="en-US" sz="2000" dirty="0" smtClean="0"/>
              <a:t>Over plan and check.</a:t>
            </a:r>
          </a:p>
          <a:p>
            <a:pPr marL="628650" lvl="1" indent="-228600"/>
            <a:r>
              <a:rPr lang="en-US" sz="2000" dirty="0" smtClean="0"/>
              <a:t>Don’t push Impact.</a:t>
            </a:r>
          </a:p>
          <a:p>
            <a:pPr marL="628650" lvl="1" indent="-228600"/>
            <a:r>
              <a:rPr lang="en-US" sz="2000" dirty="0" smtClean="0"/>
              <a:t>Single </a:t>
            </a:r>
            <a:r>
              <a:rPr lang="en-US" sz="2000" dirty="0" err="1" smtClean="0"/>
              <a:t>OMNIbus</a:t>
            </a:r>
            <a:r>
              <a:rPr lang="en-US" sz="2000" dirty="0" smtClean="0"/>
              <a:t> Service and slower updates</a:t>
            </a:r>
          </a:p>
          <a:p>
            <a:pPr marL="628650" lvl="1" indent="-228600"/>
            <a:r>
              <a:rPr lang="en-US" sz="2000" dirty="0" smtClean="0"/>
              <a:t>Separate Impact Install</a:t>
            </a:r>
          </a:p>
          <a:p>
            <a:pPr marL="628650" lvl="1" indent="-228600"/>
            <a:r>
              <a:rPr lang="en-US" sz="2000" dirty="0" smtClean="0"/>
              <a:t>Avoid hibernate </a:t>
            </a:r>
          </a:p>
          <a:p>
            <a:pPr marL="628650" lvl="1" indent="-228600"/>
            <a:r>
              <a:rPr lang="en-US" sz="2000" dirty="0" smtClean="0"/>
              <a:t>Adjust JAVA runtime memory</a:t>
            </a:r>
            <a:r>
              <a:rPr lang="en-US" sz="1800" dirty="0" smtClean="0"/>
              <a:t/>
            </a:r>
            <a:br>
              <a:rPr lang="en-US" sz="1800" dirty="0" smtClean="0"/>
            </a:br>
            <a:endParaRPr lang="en-US" sz="1800" dirty="0"/>
          </a:p>
        </p:txBody>
      </p:sp>
      <p:pic>
        <p:nvPicPr>
          <p:cNvPr id="103427" name="Picture 3"/>
          <p:cNvPicPr>
            <a:picLocks noChangeAspect="1" noChangeArrowheads="1"/>
          </p:cNvPicPr>
          <p:nvPr/>
        </p:nvPicPr>
        <p:blipFill>
          <a:blip r:embed="rId3" cstate="print"/>
          <a:srcRect/>
          <a:stretch>
            <a:fillRect/>
          </a:stretch>
        </p:blipFill>
        <p:spPr bwMode="auto">
          <a:xfrm>
            <a:off x="5334000" y="2209800"/>
            <a:ext cx="3549754" cy="2362200"/>
          </a:xfrm>
          <a:prstGeom prst="rect">
            <a:avLst/>
          </a:prstGeom>
          <a:noFill/>
          <a:ln w="9525">
            <a:noFill/>
            <a:miter lim="800000"/>
            <a:headEnd/>
            <a:tailEnd/>
          </a:ln>
        </p:spPr>
      </p:pic>
      <p:sp>
        <p:nvSpPr>
          <p:cNvPr id="9" name="Rectangle 2"/>
          <p:cNvSpPr>
            <a:spLocks noGrp="1" noChangeArrowheads="1"/>
          </p:cNvSpPr>
          <p:nvPr>
            <p:ph type="title"/>
          </p:nvPr>
        </p:nvSpPr>
        <p:spPr>
          <a:xfrm>
            <a:off x="1676400" y="274638"/>
            <a:ext cx="6629400" cy="868362"/>
          </a:xfrm>
        </p:spPr>
        <p:txBody>
          <a:bodyPr/>
          <a:lstStyle/>
          <a:p>
            <a:r>
              <a:rPr lang="en-US" sz="3600" dirty="0" smtClean="0"/>
              <a:t>Impact Best Practices</a:t>
            </a:r>
            <a:endParaRPr lang="en-US" sz="2800" dirty="0"/>
          </a:p>
        </p:txBody>
      </p:sp>
    </p:spTree>
  </p:cSld>
  <p:clrMapOvr>
    <a:masterClrMapping/>
  </p:clrMapOvr>
  <p:transition>
    <p:fade thruBlk="1"/>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Rectangle 2"/>
          <p:cNvSpPr>
            <a:spLocks noGrp="1" noChangeArrowheads="1"/>
          </p:cNvSpPr>
          <p:nvPr>
            <p:ph type="title"/>
          </p:nvPr>
        </p:nvSpPr>
        <p:spPr/>
        <p:txBody>
          <a:bodyPr/>
          <a:lstStyle/>
          <a:p>
            <a:r>
              <a:rPr lang="en-US" sz="3600" dirty="0" smtClean="0"/>
              <a:t>TBSM</a:t>
            </a:r>
            <a:endParaRPr lang="en-US" sz="2800" dirty="0"/>
          </a:p>
        </p:txBody>
      </p:sp>
      <p:sp>
        <p:nvSpPr>
          <p:cNvPr id="246787" name="Rectangle 3"/>
          <p:cNvSpPr>
            <a:spLocks noGrp="1" noChangeArrowheads="1"/>
          </p:cNvSpPr>
          <p:nvPr>
            <p:ph type="body" idx="1"/>
          </p:nvPr>
        </p:nvSpPr>
        <p:spPr>
          <a:xfrm>
            <a:off x="533400" y="1447800"/>
            <a:ext cx="8229600" cy="4949825"/>
          </a:xfrm>
        </p:spPr>
        <p:txBody>
          <a:bodyPr/>
          <a:lstStyle/>
          <a:p>
            <a:pPr>
              <a:lnSpc>
                <a:spcPct val="90000"/>
              </a:lnSpc>
            </a:pPr>
            <a:r>
              <a:rPr lang="en-US" sz="2800" dirty="0" smtClean="0"/>
              <a:t>Primary Customer Facets: executive, customer advocate, support (level 2 &amp; 3), support (level 1)</a:t>
            </a:r>
          </a:p>
          <a:p>
            <a:pPr>
              <a:lnSpc>
                <a:spcPct val="90000"/>
              </a:lnSpc>
            </a:pPr>
            <a:r>
              <a:rPr lang="en-US" sz="2800" dirty="0" smtClean="0"/>
              <a:t>Business Service                                       Management at a                                         glance</a:t>
            </a:r>
          </a:p>
          <a:p>
            <a:pPr>
              <a:lnSpc>
                <a:spcPct val="90000"/>
              </a:lnSpc>
            </a:pPr>
            <a:r>
              <a:rPr lang="en-US" sz="2800" dirty="0" smtClean="0"/>
              <a:t>SLA Monitoring</a:t>
            </a:r>
            <a:endParaRPr lang="en-US" sz="2800" dirty="0"/>
          </a:p>
          <a:p>
            <a:pPr>
              <a:lnSpc>
                <a:spcPct val="90000"/>
              </a:lnSpc>
            </a:pPr>
            <a:r>
              <a:rPr lang="en-US" sz="2800" dirty="0" smtClean="0"/>
              <a:t>Critical outage                                                      rollup</a:t>
            </a:r>
          </a:p>
          <a:p>
            <a:pPr>
              <a:lnSpc>
                <a:spcPct val="90000"/>
              </a:lnSpc>
            </a:pPr>
            <a:r>
              <a:rPr lang="en-US" sz="2800" dirty="0" smtClean="0"/>
              <a:t>Logical and                                          Geographical                                       representation</a:t>
            </a:r>
          </a:p>
        </p:txBody>
      </p:sp>
      <p:pic>
        <p:nvPicPr>
          <p:cNvPr id="5" name="Picture 5"/>
          <p:cNvPicPr>
            <a:picLocks noChangeAspect="1" noChangeArrowheads="1"/>
          </p:cNvPicPr>
          <p:nvPr/>
        </p:nvPicPr>
        <p:blipFill>
          <a:blip r:embed="rId3" cstate="print"/>
          <a:srcRect/>
          <a:stretch>
            <a:fillRect/>
          </a:stretch>
        </p:blipFill>
        <p:spPr bwMode="auto">
          <a:xfrm>
            <a:off x="4038600" y="2362200"/>
            <a:ext cx="4803059" cy="3855243"/>
          </a:xfrm>
          <a:prstGeom prst="rect">
            <a:avLst/>
          </a:prstGeom>
          <a:noFill/>
          <a:ln w="9525" cap="flat" cmpd="sng" algn="ctr">
            <a:noFill/>
            <a:prstDash val="solid"/>
            <a:miter lim="800000"/>
            <a:headEnd/>
            <a:tailEnd/>
          </a:ln>
        </p:spPr>
      </p:pic>
    </p:spTree>
  </p:cSld>
  <p:clrMapOvr>
    <a:masterClrMapping/>
  </p:clrMapOvr>
  <p:transition>
    <p:fade thruBlk="1"/>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Rectangle 2"/>
          <p:cNvSpPr>
            <a:spLocks noGrp="1" noChangeArrowheads="1"/>
          </p:cNvSpPr>
          <p:nvPr>
            <p:ph type="title"/>
          </p:nvPr>
        </p:nvSpPr>
        <p:spPr/>
        <p:txBody>
          <a:bodyPr/>
          <a:lstStyle/>
          <a:p>
            <a:r>
              <a:rPr lang="en-US" sz="3600" dirty="0" smtClean="0"/>
              <a:t>Future Plans</a:t>
            </a:r>
            <a:endParaRPr lang="en-US" sz="2800" dirty="0"/>
          </a:p>
        </p:txBody>
      </p:sp>
      <p:sp>
        <p:nvSpPr>
          <p:cNvPr id="246787" name="Rectangle 3"/>
          <p:cNvSpPr>
            <a:spLocks noGrp="1" noChangeArrowheads="1"/>
          </p:cNvSpPr>
          <p:nvPr>
            <p:ph type="body" idx="1"/>
          </p:nvPr>
        </p:nvSpPr>
        <p:spPr>
          <a:xfrm>
            <a:off x="533400" y="1447800"/>
            <a:ext cx="8077200" cy="4949825"/>
          </a:xfrm>
        </p:spPr>
        <p:txBody>
          <a:bodyPr/>
          <a:lstStyle/>
          <a:p>
            <a:pPr marL="381000" indent="-381000"/>
            <a:r>
              <a:rPr lang="en-US" dirty="0" smtClean="0"/>
              <a:t>Historical Repository and Reporting</a:t>
            </a:r>
          </a:p>
          <a:p>
            <a:pPr marL="381000" indent="-381000"/>
            <a:r>
              <a:rPr lang="en-US" dirty="0" smtClean="0"/>
              <a:t>CMDB Expansion and Integration</a:t>
            </a:r>
          </a:p>
          <a:p>
            <a:pPr marL="381000" indent="-381000"/>
            <a:r>
              <a:rPr lang="en-US" dirty="0" smtClean="0"/>
              <a:t>Configuration Management</a:t>
            </a:r>
          </a:p>
          <a:p>
            <a:pPr marL="381000" indent="-381000"/>
            <a:r>
              <a:rPr lang="en-US" dirty="0" smtClean="0"/>
              <a:t>Automated Discovery (ITNM, TADDM, CMDB)</a:t>
            </a:r>
          </a:p>
          <a:p>
            <a:pPr marL="381000" indent="-381000"/>
            <a:r>
              <a:rPr lang="en-US" dirty="0" smtClean="0"/>
              <a:t>Agent-less Web Services and Element Monitoring (Tivoli </a:t>
            </a:r>
            <a:r>
              <a:rPr lang="en-US" dirty="0" err="1" smtClean="0"/>
              <a:t>Netcool</a:t>
            </a:r>
            <a:r>
              <a:rPr lang="en-US" dirty="0" smtClean="0"/>
              <a:t> ISM)</a:t>
            </a:r>
          </a:p>
          <a:p>
            <a:pPr marL="381000" indent="-381000"/>
            <a:r>
              <a:rPr lang="en-US" dirty="0" smtClean="0"/>
              <a:t>Monitor of Monitors</a:t>
            </a:r>
          </a:p>
          <a:p>
            <a:pPr>
              <a:lnSpc>
                <a:spcPct val="90000"/>
              </a:lnSpc>
            </a:pPr>
            <a:endParaRPr lang="en-US" dirty="0"/>
          </a:p>
        </p:txBody>
      </p:sp>
    </p:spTree>
  </p:cSld>
  <p:clrMapOvr>
    <a:masterClrMapping/>
  </p:clrMapOvr>
  <p:transition>
    <p:fade thruBlk="1"/>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p:txBody>
          <a:bodyPr/>
          <a:lstStyle/>
          <a:p>
            <a:r>
              <a:rPr lang="en-US"/>
              <a:t>Questions? Need Help?</a:t>
            </a:r>
          </a:p>
        </p:txBody>
      </p:sp>
      <p:pic>
        <p:nvPicPr>
          <p:cNvPr id="102404" name="Picture 4" descr="mailbox on white"/>
          <p:cNvPicPr>
            <a:picLocks noChangeAspect="1" noChangeArrowheads="1"/>
          </p:cNvPicPr>
          <p:nvPr/>
        </p:nvPicPr>
        <p:blipFill>
          <a:blip r:embed="rId3" cstate="print"/>
          <a:srcRect/>
          <a:stretch>
            <a:fillRect/>
          </a:stretch>
        </p:blipFill>
        <p:spPr bwMode="auto">
          <a:xfrm>
            <a:off x="6045200" y="3436938"/>
            <a:ext cx="3098800" cy="3421062"/>
          </a:xfrm>
          <a:prstGeom prst="rect">
            <a:avLst/>
          </a:prstGeom>
          <a:noFill/>
        </p:spPr>
      </p:pic>
      <p:sp>
        <p:nvSpPr>
          <p:cNvPr id="102406" name="Rectangle 6"/>
          <p:cNvSpPr>
            <a:spLocks noGrp="1" noChangeArrowheads="1"/>
          </p:cNvSpPr>
          <p:nvPr>
            <p:ph type="body" idx="1"/>
          </p:nvPr>
        </p:nvSpPr>
        <p:spPr>
          <a:xfrm>
            <a:off x="457200" y="1447800"/>
            <a:ext cx="8001000" cy="4724400"/>
          </a:xfrm>
          <a:noFill/>
          <a:ln/>
        </p:spPr>
        <p:txBody>
          <a:bodyPr/>
          <a:lstStyle/>
          <a:p>
            <a:pPr marL="609600" indent="-609600">
              <a:lnSpc>
                <a:spcPct val="90000"/>
              </a:lnSpc>
            </a:pPr>
            <a:r>
              <a:rPr lang="en-US" dirty="0"/>
              <a:t>Daniel </a:t>
            </a:r>
            <a:r>
              <a:rPr lang="en-US" dirty="0" smtClean="0"/>
              <a:t>Needles</a:t>
            </a:r>
            <a:endParaRPr lang="en-US" dirty="0"/>
          </a:p>
          <a:p>
            <a:pPr marL="990600" lvl="1" indent="-533400">
              <a:lnSpc>
                <a:spcPct val="90000"/>
              </a:lnSpc>
            </a:pPr>
            <a:r>
              <a:rPr lang="en-US" sz="2000" dirty="0" smtClean="0"/>
              <a:t>Phone: 512.627.6694 / Skype</a:t>
            </a:r>
            <a:r>
              <a:rPr lang="en-US" sz="2000" dirty="0"/>
              <a:t>: Daniel Needles</a:t>
            </a:r>
          </a:p>
          <a:p>
            <a:pPr marL="971550" lvl="1" indent="-457200">
              <a:lnSpc>
                <a:spcPct val="90000"/>
              </a:lnSpc>
            </a:pPr>
            <a:r>
              <a:rPr lang="en-US" sz="2200" dirty="0" smtClean="0"/>
              <a:t>LinkedIn</a:t>
            </a:r>
            <a:r>
              <a:rPr lang="en-US" sz="2200" dirty="0"/>
              <a:t>: </a:t>
            </a:r>
            <a:r>
              <a:rPr lang="en-US" sz="2200" dirty="0">
                <a:hlinkClick r:id="rId4" tooltip="View public profile"/>
              </a:rPr>
              <a:t>http://www.linkedin.com/in/danneedles</a:t>
            </a:r>
            <a:r>
              <a:rPr lang="en-US" dirty="0"/>
              <a:t> </a:t>
            </a:r>
            <a:endParaRPr lang="en-US" sz="2200" dirty="0"/>
          </a:p>
          <a:p>
            <a:pPr marL="971550" lvl="1" indent="-457200">
              <a:lnSpc>
                <a:spcPct val="90000"/>
              </a:lnSpc>
            </a:pPr>
            <a:r>
              <a:rPr lang="en-US" sz="2200" dirty="0" err="1" smtClean="0"/>
              <a:t>Facebook</a:t>
            </a:r>
            <a:r>
              <a:rPr lang="en-US" sz="2200" dirty="0" smtClean="0"/>
              <a:t>: </a:t>
            </a:r>
            <a:r>
              <a:rPr lang="en-US" sz="2200" dirty="0" smtClean="0">
                <a:hlinkClick r:id="rId5"/>
              </a:rPr>
              <a:t>http</a:t>
            </a:r>
            <a:r>
              <a:rPr lang="en-US" sz="2200" dirty="0">
                <a:hlinkClick r:id="rId5"/>
              </a:rPr>
              <a:t>://</a:t>
            </a:r>
            <a:r>
              <a:rPr lang="en-US" sz="2200" dirty="0" smtClean="0">
                <a:hlinkClick r:id="rId5"/>
              </a:rPr>
              <a:t>www.facebook.com/daniel.needles</a:t>
            </a:r>
            <a:r>
              <a:rPr lang="en-US" sz="2200" dirty="0" smtClean="0"/>
              <a:t> </a:t>
            </a:r>
            <a:endParaRPr lang="en-US" sz="2200" dirty="0"/>
          </a:p>
          <a:p>
            <a:pPr marL="990600" lvl="1" indent="-533400">
              <a:lnSpc>
                <a:spcPct val="90000"/>
              </a:lnSpc>
            </a:pPr>
            <a:r>
              <a:rPr lang="en-US" sz="2000" dirty="0" smtClean="0"/>
              <a:t>Email: </a:t>
            </a:r>
            <a:r>
              <a:rPr lang="en-US" sz="2000" dirty="0" smtClean="0">
                <a:hlinkClick r:id="rId6"/>
              </a:rPr>
              <a:t>guru@nmsguru.com</a:t>
            </a:r>
            <a:r>
              <a:rPr lang="en-US" sz="2000" dirty="0" smtClean="0"/>
              <a:t> </a:t>
            </a:r>
            <a:r>
              <a:rPr lang="en-US" sz="2000" dirty="0" smtClean="0"/>
              <a:t>or</a:t>
            </a:r>
            <a:r>
              <a:rPr lang="en-US" sz="2000" dirty="0" smtClean="0"/>
              <a:t> </a:t>
            </a:r>
            <a:r>
              <a:rPr lang="en-US" sz="2000" dirty="0" smtClean="0">
                <a:hlinkClick r:id="rId7"/>
              </a:rPr>
              <a:t>dneedles@gmail.com</a:t>
            </a:r>
            <a:r>
              <a:rPr lang="en-US" sz="2000" dirty="0" smtClean="0"/>
              <a:t> </a:t>
            </a:r>
            <a:endParaRPr lang="en-US" sz="1800" dirty="0"/>
          </a:p>
          <a:p>
            <a:pPr marL="609600" indent="-609600">
              <a:lnSpc>
                <a:spcPct val="90000"/>
              </a:lnSpc>
            </a:pPr>
            <a:r>
              <a:rPr lang="en-US" dirty="0" smtClean="0"/>
              <a:t>Ping Wu</a:t>
            </a:r>
          </a:p>
          <a:p>
            <a:pPr marL="990600" lvl="1" indent="-533400">
              <a:lnSpc>
                <a:spcPct val="90000"/>
              </a:lnSpc>
            </a:pPr>
            <a:r>
              <a:rPr lang="en-US" sz="2000" dirty="0" smtClean="0"/>
              <a:t>Email: </a:t>
            </a:r>
            <a:r>
              <a:rPr lang="en-US" sz="2000" u="sng" dirty="0" smtClean="0">
                <a:hlinkClick r:id="rId8"/>
              </a:rPr>
              <a:t>Ping.Wu@acs-inc.com</a:t>
            </a:r>
            <a:endParaRPr lang="en-US" sz="1800" dirty="0"/>
          </a:p>
        </p:txBody>
      </p:sp>
    </p:spTree>
  </p:cSld>
  <p:clrMapOvr>
    <a:masterClrMapping/>
  </p:clrMapOvr>
  <p:transition>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2"/>
          <p:cNvSpPr>
            <a:spLocks noGrp="1" noChangeArrowheads="1"/>
          </p:cNvSpPr>
          <p:nvPr>
            <p:ph type="title"/>
          </p:nvPr>
        </p:nvSpPr>
        <p:spPr>
          <a:xfrm>
            <a:off x="1676400" y="274638"/>
            <a:ext cx="7467600" cy="868362"/>
          </a:xfrm>
        </p:spPr>
        <p:txBody>
          <a:bodyPr/>
          <a:lstStyle/>
          <a:p>
            <a:r>
              <a:rPr lang="en-US" sz="3600" dirty="0" smtClean="0"/>
              <a:t>Application Management </a:t>
            </a:r>
            <a:r>
              <a:rPr lang="en-US" sz="3200" dirty="0" smtClean="0"/>
              <a:t>(Issues)</a:t>
            </a:r>
            <a:endParaRPr lang="en-US" sz="3200" dirty="0"/>
          </a:p>
        </p:txBody>
      </p:sp>
      <p:sp>
        <p:nvSpPr>
          <p:cNvPr id="259075" name="Rectangle 3"/>
          <p:cNvSpPr>
            <a:spLocks noGrp="1" noChangeArrowheads="1"/>
          </p:cNvSpPr>
          <p:nvPr>
            <p:ph type="body" idx="1"/>
          </p:nvPr>
        </p:nvSpPr>
        <p:spPr>
          <a:xfrm>
            <a:off x="457200" y="1447800"/>
            <a:ext cx="8686800" cy="5181600"/>
          </a:xfrm>
        </p:spPr>
        <p:txBody>
          <a:bodyPr/>
          <a:lstStyle/>
          <a:p>
            <a:r>
              <a:rPr lang="en-US" dirty="0" smtClean="0"/>
              <a:t>Application Management has a high rate of failure but is perceived as a commodity. What makes it hard:</a:t>
            </a:r>
          </a:p>
          <a:p>
            <a:pPr lvl="1"/>
            <a:r>
              <a:rPr lang="en-US" dirty="0" smtClean="0"/>
              <a:t>Globalization: Wal-Mart mode </a:t>
            </a:r>
          </a:p>
          <a:p>
            <a:pPr lvl="1"/>
            <a:r>
              <a:rPr lang="en-US" dirty="0" smtClean="0"/>
              <a:t>Industry: Age of Vendors</a:t>
            </a:r>
          </a:p>
          <a:p>
            <a:pPr lvl="1"/>
            <a:r>
              <a:rPr lang="en-US" dirty="0" smtClean="0"/>
              <a:t>Standards: Security posture</a:t>
            </a:r>
          </a:p>
          <a:p>
            <a:pPr lvl="1"/>
            <a:r>
              <a:rPr lang="en-US" dirty="0" smtClean="0"/>
              <a:t>Solution: Nuances to                     implementation tendencies</a:t>
            </a:r>
          </a:p>
          <a:p>
            <a:pPr lvl="1"/>
            <a:r>
              <a:rPr lang="en-US" dirty="0" smtClean="0"/>
              <a:t>Organizational: Call center verses               development verses executive personalities</a:t>
            </a:r>
          </a:p>
          <a:p>
            <a:pPr>
              <a:lnSpc>
                <a:spcPct val="90000"/>
              </a:lnSpc>
            </a:pPr>
            <a:endParaRPr lang="en-US" sz="2800" dirty="0" smtClean="0"/>
          </a:p>
          <a:p>
            <a:pPr>
              <a:lnSpc>
                <a:spcPct val="90000"/>
              </a:lnSpc>
            </a:pPr>
            <a:endParaRPr lang="en-US" sz="2800" dirty="0" smtClean="0"/>
          </a:p>
          <a:p>
            <a:pPr>
              <a:lnSpc>
                <a:spcPct val="90000"/>
              </a:lnSpc>
              <a:buFontTx/>
              <a:buNone/>
            </a:pPr>
            <a:endParaRPr lang="en-US" sz="2800" dirty="0"/>
          </a:p>
        </p:txBody>
      </p:sp>
      <p:pic>
        <p:nvPicPr>
          <p:cNvPr id="319491" name="Picture 3"/>
          <p:cNvPicPr>
            <a:picLocks noChangeAspect="1" noChangeArrowheads="1"/>
          </p:cNvPicPr>
          <p:nvPr/>
        </p:nvPicPr>
        <p:blipFill>
          <a:blip r:embed="rId3" cstate="print"/>
          <a:srcRect/>
          <a:stretch>
            <a:fillRect/>
          </a:stretch>
        </p:blipFill>
        <p:spPr bwMode="auto">
          <a:xfrm>
            <a:off x="6019800" y="2438400"/>
            <a:ext cx="2828926" cy="3124200"/>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7265" name="Picture 1"/>
          <p:cNvPicPr>
            <a:picLocks noChangeAspect="1" noChangeArrowheads="1"/>
          </p:cNvPicPr>
          <p:nvPr/>
        </p:nvPicPr>
        <p:blipFill>
          <a:blip r:embed="rId3" cstate="print"/>
          <a:srcRect/>
          <a:stretch>
            <a:fillRect/>
          </a:stretch>
        </p:blipFill>
        <p:spPr bwMode="auto">
          <a:xfrm>
            <a:off x="4953000" y="3048000"/>
            <a:ext cx="3938430" cy="3429000"/>
          </a:xfrm>
          <a:prstGeom prst="rect">
            <a:avLst/>
          </a:prstGeom>
          <a:noFill/>
          <a:ln w="9525">
            <a:noFill/>
            <a:miter lim="800000"/>
            <a:headEnd/>
            <a:tailEnd/>
          </a:ln>
        </p:spPr>
      </p:pic>
      <p:sp>
        <p:nvSpPr>
          <p:cNvPr id="259074" name="Rectangle 2"/>
          <p:cNvSpPr>
            <a:spLocks noGrp="1" noChangeArrowheads="1"/>
          </p:cNvSpPr>
          <p:nvPr>
            <p:ph type="title"/>
          </p:nvPr>
        </p:nvSpPr>
        <p:spPr>
          <a:xfrm>
            <a:off x="1676400" y="274638"/>
            <a:ext cx="7467600" cy="868362"/>
          </a:xfrm>
        </p:spPr>
        <p:txBody>
          <a:bodyPr/>
          <a:lstStyle/>
          <a:p>
            <a:r>
              <a:rPr lang="en-US" sz="3600" dirty="0" smtClean="0"/>
              <a:t>Application Management </a:t>
            </a:r>
            <a:r>
              <a:rPr lang="en-US" sz="3200" dirty="0" smtClean="0"/>
              <a:t>(Solutions)</a:t>
            </a:r>
            <a:endParaRPr lang="en-US" sz="3600" dirty="0"/>
          </a:p>
        </p:txBody>
      </p:sp>
      <p:sp>
        <p:nvSpPr>
          <p:cNvPr id="259075" name="Rectangle 3"/>
          <p:cNvSpPr>
            <a:spLocks noGrp="1" noChangeArrowheads="1"/>
          </p:cNvSpPr>
          <p:nvPr>
            <p:ph type="body" idx="1"/>
          </p:nvPr>
        </p:nvSpPr>
        <p:spPr>
          <a:xfrm>
            <a:off x="457200" y="1295400"/>
            <a:ext cx="8686800" cy="5102225"/>
          </a:xfrm>
        </p:spPr>
        <p:txBody>
          <a:bodyPr/>
          <a:lstStyle/>
          <a:p>
            <a:pPr>
              <a:lnSpc>
                <a:spcPct val="90000"/>
              </a:lnSpc>
            </a:pPr>
            <a:r>
              <a:rPr lang="en-US" sz="2800" dirty="0" smtClean="0"/>
              <a:t>Project Posture</a:t>
            </a:r>
          </a:p>
          <a:p>
            <a:pPr lvl="1">
              <a:lnSpc>
                <a:spcPct val="90000"/>
              </a:lnSpc>
            </a:pPr>
            <a:r>
              <a:rPr lang="en-US" sz="2000" dirty="0" smtClean="0"/>
              <a:t>Don’t Skimp on Planning and Listening</a:t>
            </a:r>
          </a:p>
          <a:p>
            <a:pPr lvl="1">
              <a:lnSpc>
                <a:spcPct val="90000"/>
              </a:lnSpc>
            </a:pPr>
            <a:r>
              <a:rPr lang="en-US" sz="2000" dirty="0" smtClean="0"/>
              <a:t>Reconcile Early Expectations to Realistic Outcomes</a:t>
            </a:r>
          </a:p>
          <a:p>
            <a:pPr lvl="1">
              <a:lnSpc>
                <a:spcPct val="90000"/>
              </a:lnSpc>
            </a:pPr>
            <a:r>
              <a:rPr lang="en-US" sz="2000" dirty="0" smtClean="0"/>
              <a:t>Transparency – Internally Don’t Hide the Sausage Making</a:t>
            </a:r>
          </a:p>
          <a:p>
            <a:pPr lvl="1">
              <a:lnSpc>
                <a:spcPct val="90000"/>
              </a:lnSpc>
            </a:pPr>
            <a:r>
              <a:rPr lang="en-US" sz="2000" dirty="0" smtClean="0"/>
              <a:t>KISS (Grounded Iterations) over Sexy Home Runs</a:t>
            </a:r>
          </a:p>
          <a:p>
            <a:pPr lvl="1">
              <a:lnSpc>
                <a:spcPct val="90000"/>
              </a:lnSpc>
            </a:pPr>
            <a:r>
              <a:rPr lang="en-US" sz="2000" dirty="0" smtClean="0"/>
              <a:t>Creativity over Early Judgments</a:t>
            </a:r>
          </a:p>
          <a:p>
            <a:pPr lvl="1">
              <a:lnSpc>
                <a:spcPct val="90000"/>
              </a:lnSpc>
            </a:pPr>
            <a:r>
              <a:rPr lang="en-US" sz="2000" dirty="0" smtClean="0"/>
              <a:t>“Manage” over “Control”</a:t>
            </a:r>
          </a:p>
          <a:p>
            <a:pPr lvl="1">
              <a:lnSpc>
                <a:spcPct val="90000"/>
              </a:lnSpc>
            </a:pPr>
            <a:r>
              <a:rPr lang="en-US" sz="2000" dirty="0" smtClean="0"/>
              <a:t>Quality over Scope</a:t>
            </a:r>
          </a:p>
          <a:p>
            <a:pPr lvl="1">
              <a:lnSpc>
                <a:spcPct val="90000"/>
              </a:lnSpc>
            </a:pPr>
            <a:r>
              <a:rPr lang="en-US" sz="2000" dirty="0" smtClean="0"/>
              <a:t>Customer over Vendor</a:t>
            </a:r>
          </a:p>
          <a:p>
            <a:pPr lvl="1">
              <a:lnSpc>
                <a:spcPct val="90000"/>
              </a:lnSpc>
            </a:pPr>
            <a:r>
              <a:rPr lang="en-US" sz="2000" dirty="0" smtClean="0"/>
              <a:t>Organization over Tools</a:t>
            </a:r>
          </a:p>
          <a:p>
            <a:pPr>
              <a:lnSpc>
                <a:spcPct val="90000"/>
              </a:lnSpc>
            </a:pPr>
            <a:r>
              <a:rPr lang="en-US" sz="2800" dirty="0" smtClean="0"/>
              <a:t>Self Governance:</a:t>
            </a:r>
          </a:p>
          <a:p>
            <a:pPr lvl="1">
              <a:lnSpc>
                <a:spcPct val="90000"/>
              </a:lnSpc>
            </a:pPr>
            <a:r>
              <a:rPr lang="en-US" sz="2000" dirty="0" smtClean="0"/>
              <a:t>Know Thyself</a:t>
            </a:r>
          </a:p>
          <a:p>
            <a:pPr lvl="1">
              <a:lnSpc>
                <a:spcPct val="90000"/>
              </a:lnSpc>
            </a:pPr>
            <a:r>
              <a:rPr lang="en-US" sz="2000" dirty="0" smtClean="0"/>
              <a:t>Nothing in Excess</a:t>
            </a:r>
          </a:p>
          <a:p>
            <a:pPr lvl="1">
              <a:lnSpc>
                <a:spcPct val="90000"/>
              </a:lnSpc>
            </a:pPr>
            <a:r>
              <a:rPr lang="en-US" sz="2000" dirty="0" smtClean="0"/>
              <a:t>Do the Right Thing </a:t>
            </a:r>
          </a:p>
          <a:p>
            <a:pPr>
              <a:lnSpc>
                <a:spcPct val="90000"/>
              </a:lnSpc>
            </a:pPr>
            <a:endParaRPr lang="en-US" sz="2400" dirty="0" smtClean="0"/>
          </a:p>
          <a:p>
            <a:pPr>
              <a:lnSpc>
                <a:spcPct val="90000"/>
              </a:lnSpc>
            </a:pPr>
            <a:endParaRPr lang="en-US" sz="2800" dirty="0" smtClean="0"/>
          </a:p>
          <a:p>
            <a:pPr>
              <a:lnSpc>
                <a:spcPct val="90000"/>
              </a:lnSpc>
              <a:buFontTx/>
              <a:buNone/>
            </a:pPr>
            <a:endParaRPr lang="en-US" sz="2800" dirty="0"/>
          </a:p>
        </p:txBody>
      </p:sp>
    </p:spTree>
  </p:cSld>
  <p:clrMapOvr>
    <a:masterClrMapping/>
  </p:clrMapOvr>
  <p:transition>
    <p:fade thruBlk="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1676400" y="274638"/>
            <a:ext cx="7239000" cy="868362"/>
          </a:xfrm>
        </p:spPr>
        <p:txBody>
          <a:bodyPr/>
          <a:lstStyle/>
          <a:p>
            <a:r>
              <a:rPr lang="en-US" sz="3600" dirty="0" smtClean="0"/>
              <a:t>ACS EPPIC Application Overview</a:t>
            </a:r>
            <a:endParaRPr lang="en-US" sz="2400" dirty="0"/>
          </a:p>
        </p:txBody>
      </p:sp>
      <p:pic>
        <p:nvPicPr>
          <p:cNvPr id="142339" name="Picture 3"/>
          <p:cNvPicPr>
            <a:picLocks noChangeAspect="1" noChangeArrowheads="1"/>
          </p:cNvPicPr>
          <p:nvPr/>
        </p:nvPicPr>
        <p:blipFill>
          <a:blip r:embed="rId3" cstate="print"/>
          <a:srcRect/>
          <a:stretch>
            <a:fillRect/>
          </a:stretch>
        </p:blipFill>
        <p:spPr bwMode="auto">
          <a:xfrm>
            <a:off x="228600" y="1371600"/>
            <a:ext cx="8686800" cy="5257800"/>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EPPIC App Mgmt Challenges </a:t>
            </a:r>
            <a:br>
              <a:rPr lang="en-US" sz="3200" dirty="0" smtClean="0"/>
            </a:br>
            <a:r>
              <a:rPr lang="en-US" sz="3200" dirty="0" smtClean="0"/>
              <a:t>and Monitoring Requirements</a:t>
            </a:r>
            <a:endParaRPr lang="en-US" sz="3200" dirty="0"/>
          </a:p>
        </p:txBody>
      </p:sp>
      <p:sp>
        <p:nvSpPr>
          <p:cNvPr id="3" name="Content Placeholder 2"/>
          <p:cNvSpPr>
            <a:spLocks noGrp="1"/>
          </p:cNvSpPr>
          <p:nvPr>
            <p:ph idx="1"/>
          </p:nvPr>
        </p:nvSpPr>
        <p:spPr/>
        <p:txBody>
          <a:bodyPr/>
          <a:lstStyle/>
          <a:p>
            <a:r>
              <a:rPr lang="en-US" sz="2400" dirty="0" smtClean="0"/>
              <a:t>Challenges</a:t>
            </a:r>
          </a:p>
          <a:p>
            <a:pPr lvl="1"/>
            <a:r>
              <a:rPr lang="en-US" sz="2000" dirty="0" smtClean="0"/>
              <a:t>Legacy home-grown monitoring tool lack of end-to-end system and application visibility</a:t>
            </a:r>
          </a:p>
          <a:p>
            <a:pPr lvl="1"/>
            <a:r>
              <a:rPr lang="en-US" sz="2000" dirty="0" smtClean="0"/>
              <a:t>Ops team not always able to take proactive actions to prevent incidents from occurring</a:t>
            </a:r>
          </a:p>
          <a:p>
            <a:pPr lvl="1"/>
            <a:r>
              <a:rPr lang="en-US" sz="2000" dirty="0" smtClean="0"/>
              <a:t>Sometimes the 3</a:t>
            </a:r>
            <a:r>
              <a:rPr lang="en-US" sz="2000" baseline="30000" dirty="0" smtClean="0"/>
              <a:t>rd</a:t>
            </a:r>
            <a:r>
              <a:rPr lang="en-US" sz="2000" dirty="0" smtClean="0"/>
              <a:t> party customer noticed a problem before the Ops team</a:t>
            </a:r>
          </a:p>
          <a:p>
            <a:pPr lvl="1"/>
            <a:r>
              <a:rPr lang="en-US" sz="2000" dirty="0" smtClean="0"/>
              <a:t>70+ state benefit programs running live for 40+ state clients</a:t>
            </a:r>
          </a:p>
          <a:p>
            <a:r>
              <a:rPr lang="en-US" sz="2400" dirty="0" smtClean="0"/>
              <a:t>Requirements</a:t>
            </a:r>
          </a:p>
          <a:p>
            <a:pPr lvl="1"/>
            <a:r>
              <a:rPr lang="en-US" sz="2000" dirty="0" smtClean="0"/>
              <a:t>Migrate legacy monitoring tool to enterprise-class monitoring tool</a:t>
            </a:r>
            <a:endParaRPr lang="en-US" dirty="0" smtClean="0"/>
          </a:p>
          <a:p>
            <a:pPr lvl="1"/>
            <a:r>
              <a:rPr lang="en-US" sz="2000" dirty="0" smtClean="0"/>
              <a:t>Provide end-to-end visibility for systems &amp; apps.</a:t>
            </a:r>
          </a:p>
          <a:p>
            <a:pPr lvl="1"/>
            <a:r>
              <a:rPr lang="en-US" sz="2000" dirty="0" smtClean="0"/>
              <a:t>Enable proactive app mgmt and prevent incidents.</a:t>
            </a:r>
          </a:p>
          <a:p>
            <a:pPr lvl="1"/>
            <a:r>
              <a:rPr lang="en-US" sz="2000" dirty="0" smtClean="0"/>
              <a:t>Supply consistent SLA management.</a:t>
            </a:r>
          </a:p>
          <a:p>
            <a:pPr lvl="1"/>
            <a:r>
              <a:rPr lang="en-US" sz="2000" dirty="0" smtClean="0"/>
              <a:t>Non-intrusive &amp; non-disruptive to the end-to-end EPPIC solution</a:t>
            </a:r>
          </a:p>
        </p:txBody>
      </p:sp>
    </p:spTree>
  </p:cSld>
  <p:clrMapOvr>
    <a:masterClrMapping/>
  </p:clrMapOvr>
  <p:transition>
    <p:fade thruBlk="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5" name="Rectangle 3"/>
          <p:cNvSpPr>
            <a:spLocks noGrp="1" noChangeArrowheads="1"/>
          </p:cNvSpPr>
          <p:nvPr>
            <p:ph type="body" idx="1"/>
          </p:nvPr>
        </p:nvSpPr>
        <p:spPr>
          <a:xfrm>
            <a:off x="304800" y="1371601"/>
            <a:ext cx="8839200" cy="4876800"/>
          </a:xfrm>
        </p:spPr>
        <p:txBody>
          <a:bodyPr/>
          <a:lstStyle/>
          <a:p>
            <a:pPr>
              <a:lnSpc>
                <a:spcPct val="90000"/>
              </a:lnSpc>
            </a:pPr>
            <a:r>
              <a:rPr lang="en-US" sz="2400" dirty="0" smtClean="0"/>
              <a:t>Project Work Scope:</a:t>
            </a:r>
          </a:p>
          <a:p>
            <a:pPr lvl="1">
              <a:lnSpc>
                <a:spcPct val="90000"/>
              </a:lnSpc>
            </a:pPr>
            <a:r>
              <a:rPr lang="en-US" sz="2400" dirty="0" smtClean="0"/>
              <a:t>Legacy =&gt; </a:t>
            </a:r>
            <a:r>
              <a:rPr lang="en-US" sz="2400" dirty="0" err="1" smtClean="0"/>
              <a:t>Netcool</a:t>
            </a:r>
            <a:endParaRPr lang="en-US" sz="2400" dirty="0" smtClean="0"/>
          </a:p>
          <a:p>
            <a:pPr lvl="1">
              <a:lnSpc>
                <a:spcPct val="90000"/>
              </a:lnSpc>
            </a:pPr>
            <a:r>
              <a:rPr lang="en-US" sz="2400" dirty="0" smtClean="0"/>
              <a:t>Add ITM/ITCAM</a:t>
            </a:r>
          </a:p>
          <a:p>
            <a:pPr lvl="1">
              <a:lnSpc>
                <a:spcPct val="90000"/>
              </a:lnSpc>
            </a:pPr>
            <a:r>
              <a:rPr lang="en-US" sz="2400" dirty="0" smtClean="0"/>
              <a:t>Integrate ITM &amp; </a:t>
            </a:r>
            <a:r>
              <a:rPr lang="en-US" sz="2400" dirty="0" err="1" smtClean="0"/>
              <a:t>Netcool</a:t>
            </a:r>
            <a:endParaRPr lang="en-US" sz="2400" dirty="0" smtClean="0"/>
          </a:p>
          <a:p>
            <a:pPr>
              <a:lnSpc>
                <a:spcPct val="90000"/>
              </a:lnSpc>
            </a:pPr>
            <a:r>
              <a:rPr lang="en-US" sz="2400" dirty="0" smtClean="0"/>
              <a:t>Length – 1 year</a:t>
            </a:r>
          </a:p>
          <a:p>
            <a:pPr>
              <a:lnSpc>
                <a:spcPct val="90000"/>
              </a:lnSpc>
            </a:pPr>
            <a:r>
              <a:rPr lang="en-US" sz="2400" dirty="0" smtClean="0"/>
              <a:t>IBM Resources – 2,000 hrs:</a:t>
            </a:r>
          </a:p>
          <a:p>
            <a:pPr lvl="1">
              <a:lnSpc>
                <a:spcPct val="90000"/>
              </a:lnSpc>
            </a:pPr>
            <a:r>
              <a:rPr lang="en-US" sz="2400" dirty="0" smtClean="0"/>
              <a:t>1 Project Manager</a:t>
            </a:r>
          </a:p>
          <a:p>
            <a:pPr lvl="1">
              <a:lnSpc>
                <a:spcPct val="90000"/>
              </a:lnSpc>
            </a:pPr>
            <a:r>
              <a:rPr lang="en-US" sz="2400" dirty="0" smtClean="0"/>
              <a:t>1 </a:t>
            </a:r>
            <a:r>
              <a:rPr lang="en-US" sz="2400" dirty="0" err="1" smtClean="0"/>
              <a:t>Netcool</a:t>
            </a:r>
            <a:r>
              <a:rPr lang="en-US" sz="2400" dirty="0" smtClean="0"/>
              <a:t> FTE</a:t>
            </a:r>
          </a:p>
          <a:p>
            <a:pPr lvl="1">
              <a:lnSpc>
                <a:spcPct val="90000"/>
              </a:lnSpc>
            </a:pPr>
            <a:r>
              <a:rPr lang="en-US" sz="2400" dirty="0" smtClean="0"/>
              <a:t>1 ITM/ITCAM FTE</a:t>
            </a:r>
          </a:p>
          <a:p>
            <a:pPr>
              <a:lnSpc>
                <a:spcPct val="90000"/>
              </a:lnSpc>
            </a:pPr>
            <a:r>
              <a:rPr lang="en-US" sz="2400" dirty="0" smtClean="0"/>
              <a:t>ACS Resources:</a:t>
            </a:r>
          </a:p>
          <a:p>
            <a:pPr lvl="1">
              <a:lnSpc>
                <a:spcPct val="90000"/>
              </a:lnSpc>
            </a:pPr>
            <a:r>
              <a:rPr lang="en-US" sz="2400" dirty="0" smtClean="0"/>
              <a:t>1 Executive Sponsor</a:t>
            </a:r>
          </a:p>
          <a:p>
            <a:pPr lvl="1">
              <a:lnSpc>
                <a:spcPct val="90000"/>
              </a:lnSpc>
            </a:pPr>
            <a:r>
              <a:rPr lang="en-US" sz="2400" dirty="0" smtClean="0"/>
              <a:t>1 Internal Project Manager </a:t>
            </a:r>
          </a:p>
          <a:p>
            <a:pPr lvl="1">
              <a:lnSpc>
                <a:spcPct val="90000"/>
              </a:lnSpc>
            </a:pPr>
            <a:r>
              <a:rPr lang="en-US" sz="2400" dirty="0" smtClean="0"/>
              <a:t>3 FTEs (Existing Dept.)</a:t>
            </a:r>
          </a:p>
          <a:p>
            <a:pPr>
              <a:lnSpc>
                <a:spcPct val="90000"/>
              </a:lnSpc>
            </a:pPr>
            <a:endParaRPr lang="en-US" sz="2800" dirty="0" smtClean="0"/>
          </a:p>
          <a:p>
            <a:pPr>
              <a:lnSpc>
                <a:spcPct val="90000"/>
              </a:lnSpc>
              <a:buNone/>
            </a:pPr>
            <a:endParaRPr lang="en-US" sz="2800" dirty="0" smtClean="0"/>
          </a:p>
          <a:p>
            <a:pPr>
              <a:lnSpc>
                <a:spcPct val="90000"/>
              </a:lnSpc>
              <a:buFontTx/>
              <a:buNone/>
            </a:pPr>
            <a:endParaRPr lang="en-US" sz="2800" dirty="0"/>
          </a:p>
        </p:txBody>
      </p:sp>
      <p:sp>
        <p:nvSpPr>
          <p:cNvPr id="6" name="Rectangle 2"/>
          <p:cNvSpPr>
            <a:spLocks noGrp="1" noChangeArrowheads="1"/>
          </p:cNvSpPr>
          <p:nvPr>
            <p:ph type="title"/>
          </p:nvPr>
        </p:nvSpPr>
        <p:spPr>
          <a:xfrm>
            <a:off x="1676400" y="274638"/>
            <a:ext cx="7239000" cy="868362"/>
          </a:xfrm>
        </p:spPr>
        <p:txBody>
          <a:bodyPr/>
          <a:lstStyle/>
          <a:p>
            <a:r>
              <a:rPr lang="en-US" sz="3600" dirty="0" smtClean="0"/>
              <a:t>Monitoring Solution Overview</a:t>
            </a:r>
            <a:endParaRPr lang="en-US" sz="2400" dirty="0"/>
          </a:p>
        </p:txBody>
      </p:sp>
      <p:pic>
        <p:nvPicPr>
          <p:cNvPr id="146433" name="Picture 1"/>
          <p:cNvPicPr>
            <a:picLocks noChangeAspect="1" noChangeArrowheads="1"/>
          </p:cNvPicPr>
          <p:nvPr/>
        </p:nvPicPr>
        <p:blipFill>
          <a:blip r:embed="rId3" cstate="print"/>
          <a:srcRect/>
          <a:stretch>
            <a:fillRect/>
          </a:stretch>
        </p:blipFill>
        <p:spPr bwMode="auto">
          <a:xfrm>
            <a:off x="4800600" y="1371600"/>
            <a:ext cx="4048125" cy="5181600"/>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7937" name="Picture 1"/>
          <p:cNvPicPr>
            <a:picLocks noChangeAspect="1" noChangeArrowheads="1"/>
          </p:cNvPicPr>
          <p:nvPr/>
        </p:nvPicPr>
        <p:blipFill>
          <a:blip r:embed="rId3" cstate="print"/>
          <a:srcRect/>
          <a:stretch>
            <a:fillRect/>
          </a:stretch>
        </p:blipFill>
        <p:spPr bwMode="auto">
          <a:xfrm>
            <a:off x="152400" y="1676400"/>
            <a:ext cx="4191000" cy="4876800"/>
          </a:xfrm>
          <a:prstGeom prst="rect">
            <a:avLst/>
          </a:prstGeom>
          <a:noFill/>
          <a:ln w="9525">
            <a:noFill/>
            <a:miter lim="800000"/>
            <a:headEnd/>
            <a:tailEnd/>
          </a:ln>
        </p:spPr>
      </p:pic>
      <p:sp>
        <p:nvSpPr>
          <p:cNvPr id="6" name="Rectangle 2"/>
          <p:cNvSpPr>
            <a:spLocks noGrp="1" noChangeArrowheads="1"/>
          </p:cNvSpPr>
          <p:nvPr>
            <p:ph type="title"/>
          </p:nvPr>
        </p:nvSpPr>
        <p:spPr>
          <a:xfrm>
            <a:off x="1676400" y="274638"/>
            <a:ext cx="7239000" cy="868362"/>
          </a:xfrm>
        </p:spPr>
        <p:txBody>
          <a:bodyPr/>
          <a:lstStyle/>
          <a:p>
            <a:r>
              <a:rPr lang="en-US" sz="3600" dirty="0" smtClean="0"/>
              <a:t>Project Schedule</a:t>
            </a:r>
            <a:endParaRPr lang="en-US" sz="2400" dirty="0"/>
          </a:p>
        </p:txBody>
      </p:sp>
      <p:graphicFrame>
        <p:nvGraphicFramePr>
          <p:cNvPr id="8" name="Table 7"/>
          <p:cNvGraphicFramePr>
            <a:graphicFrameLocks noGrp="1"/>
          </p:cNvGraphicFramePr>
          <p:nvPr/>
        </p:nvGraphicFramePr>
        <p:xfrm>
          <a:off x="3352800" y="1676399"/>
          <a:ext cx="5638800" cy="4876801"/>
        </p:xfrm>
        <a:graphic>
          <a:graphicData uri="http://schemas.openxmlformats.org/drawingml/2006/table">
            <a:tbl>
              <a:tblPr/>
              <a:tblGrid>
                <a:gridCol w="762000"/>
                <a:gridCol w="1219200"/>
                <a:gridCol w="2743200"/>
                <a:gridCol w="914400"/>
              </a:tblGrid>
              <a:tr h="359719">
                <a:tc>
                  <a:txBody>
                    <a:bodyPr/>
                    <a:lstStyle/>
                    <a:p>
                      <a:pPr algn="l" fontAlgn="b"/>
                      <a:r>
                        <a:rPr lang="en-US" sz="1800" b="1" i="0" u="none" strike="noStrike" dirty="0">
                          <a:solidFill>
                            <a:srgbClr val="000000"/>
                          </a:solidFill>
                          <a:latin typeface="Calibri"/>
                        </a:rPr>
                        <a:t> </a:t>
                      </a:r>
                      <a:r>
                        <a:rPr lang="en-US" sz="1800" b="1" i="0" u="none" strike="noStrike" dirty="0" smtClean="0">
                          <a:solidFill>
                            <a:srgbClr val="000000"/>
                          </a:solidFill>
                          <a:latin typeface="Calibri"/>
                        </a:rPr>
                        <a:t>Phase</a:t>
                      </a:r>
                      <a:endParaRPr lang="en-US" sz="1800" b="1" i="0" u="none" strike="noStrike" dirty="0">
                        <a:solidFill>
                          <a:srgbClr val="000000"/>
                        </a:solidFill>
                        <a:latin typeface="Calibri"/>
                      </a:endParaRPr>
                    </a:p>
                  </a:txBody>
                  <a:tcPr marL="6042" marR="6042" marT="6042" marB="0" anchor="b">
                    <a:lnL w="19050" cap="flat" cmpd="sng" algn="ctr">
                      <a:solidFill>
                        <a:srgbClr val="000000"/>
                      </a:solidFill>
                      <a:prstDash val="solid"/>
                      <a:round/>
                      <a:headEnd type="none" w="med" len="med"/>
                      <a:tailEnd type="none" w="med" len="med"/>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B050"/>
                    </a:solidFill>
                  </a:tcPr>
                </a:tc>
                <a:tc>
                  <a:txBody>
                    <a:bodyPr/>
                    <a:lstStyle/>
                    <a:p>
                      <a:pPr algn="l" fontAlgn="b"/>
                      <a:r>
                        <a:rPr lang="en-US" sz="1800" b="1" i="0" u="none" strike="noStrike" dirty="0" smtClean="0">
                          <a:solidFill>
                            <a:srgbClr val="000000"/>
                          </a:solidFill>
                          <a:latin typeface="Calibri"/>
                        </a:rPr>
                        <a:t>Product</a:t>
                      </a:r>
                      <a:endParaRPr lang="en-US" sz="1800" b="1" i="0" u="none" strike="noStrike" dirty="0">
                        <a:solidFill>
                          <a:srgbClr val="000000"/>
                        </a:solidFill>
                        <a:latin typeface="Calibri"/>
                      </a:endParaRPr>
                    </a:p>
                  </a:txBody>
                  <a:tcPr marL="6042" marR="6042" marT="6042" marB="0" anchor="b">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B050"/>
                    </a:solidFill>
                  </a:tcPr>
                </a:tc>
                <a:tc>
                  <a:txBody>
                    <a:bodyPr/>
                    <a:lstStyle/>
                    <a:p>
                      <a:pPr algn="l" fontAlgn="b"/>
                      <a:r>
                        <a:rPr lang="en-US" sz="1800" b="1" i="0" u="none" strike="noStrike" dirty="0" smtClean="0">
                          <a:solidFill>
                            <a:srgbClr val="000000"/>
                          </a:solidFill>
                          <a:latin typeface="Calibri"/>
                        </a:rPr>
                        <a:t>Capability</a:t>
                      </a:r>
                      <a:endParaRPr lang="en-US" sz="1800" b="1" i="0" u="none" strike="noStrike" dirty="0">
                        <a:solidFill>
                          <a:srgbClr val="000000"/>
                        </a:solidFill>
                        <a:latin typeface="Calibri"/>
                      </a:endParaRPr>
                    </a:p>
                  </a:txBody>
                  <a:tcPr marL="6042" marR="6042" marT="6042" marB="0" anchor="b">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B050"/>
                    </a:solidFill>
                  </a:tcPr>
                </a:tc>
                <a:tc>
                  <a:txBody>
                    <a:bodyPr/>
                    <a:lstStyle/>
                    <a:p>
                      <a:pPr algn="l" fontAlgn="b"/>
                      <a:endParaRPr lang="en-US" sz="1800" b="1" i="0" u="none" strike="noStrike" dirty="0">
                        <a:solidFill>
                          <a:srgbClr val="000000"/>
                        </a:solidFill>
                        <a:latin typeface="Calibri"/>
                      </a:endParaRPr>
                    </a:p>
                  </a:txBody>
                  <a:tcPr marL="6042" marR="6042" marT="6042" marB="0" anchor="b">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B050"/>
                    </a:solidFill>
                  </a:tcPr>
                </a:tc>
              </a:tr>
              <a:tr h="359719">
                <a:tc>
                  <a:txBody>
                    <a:bodyPr/>
                    <a:lstStyle/>
                    <a:p>
                      <a:pPr algn="ctr" fontAlgn="ctr"/>
                      <a:r>
                        <a:rPr lang="en-US" sz="2000" b="0" i="0" u="none" strike="noStrike" dirty="0">
                          <a:solidFill>
                            <a:srgbClr val="000000"/>
                          </a:solidFill>
                          <a:latin typeface="Calibri"/>
                        </a:rPr>
                        <a:t>5</a:t>
                      </a:r>
                    </a:p>
                  </a:txBody>
                  <a:tcPr marL="6042" marR="6042" marT="6042"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l" fontAlgn="b"/>
                      <a:r>
                        <a:rPr lang="en-US" sz="2000" b="0" i="0" u="none" strike="noStrike" dirty="0">
                          <a:solidFill>
                            <a:srgbClr val="000000"/>
                          </a:solidFill>
                          <a:latin typeface="Calibri"/>
                        </a:rPr>
                        <a:t>TBSM</a:t>
                      </a:r>
                    </a:p>
                  </a:txBody>
                  <a:tcPr marL="6042" marR="6042" marT="60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l" fontAlgn="b"/>
                      <a:r>
                        <a:rPr lang="en-US" sz="2000" b="0" i="0" u="none" strike="noStrike" dirty="0" smtClean="0">
                          <a:solidFill>
                            <a:srgbClr val="000000"/>
                          </a:solidFill>
                          <a:latin typeface="Calibri"/>
                        </a:rPr>
                        <a:t>SLA monitoring</a:t>
                      </a:r>
                      <a:endParaRPr lang="en-US" sz="2000" b="0" i="0" u="none" strike="noStrike" dirty="0">
                        <a:solidFill>
                          <a:srgbClr val="000000"/>
                        </a:solidFill>
                        <a:latin typeface="Calibri"/>
                      </a:endParaRPr>
                    </a:p>
                  </a:txBody>
                  <a:tcPr marL="6042" marR="6042" marT="6042"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rowSpan="13">
                  <a:txBody>
                    <a:bodyPr/>
                    <a:lstStyle/>
                    <a:p>
                      <a:pPr lvl="0" algn="ctr" fontAlgn="b"/>
                      <a:r>
                        <a:rPr lang="en-US" sz="3200" b="1" i="1" u="none" strike="noStrike" dirty="0" smtClean="0">
                          <a:solidFill>
                            <a:srgbClr val="000000"/>
                          </a:solidFill>
                          <a:latin typeface="Calibri"/>
                        </a:rPr>
                        <a:t>40 States roll</a:t>
                      </a:r>
                      <a:r>
                        <a:rPr lang="en-US" sz="3200" b="1" i="1" u="none" strike="noStrike" baseline="0" dirty="0" smtClean="0">
                          <a:solidFill>
                            <a:srgbClr val="000000"/>
                          </a:solidFill>
                          <a:latin typeface="Calibri"/>
                        </a:rPr>
                        <a:t> out</a:t>
                      </a:r>
                      <a:r>
                        <a:rPr lang="en-US" sz="3200" b="0" i="0" u="none" strike="noStrike" dirty="0">
                          <a:solidFill>
                            <a:srgbClr val="000000"/>
                          </a:solidFill>
                          <a:latin typeface="Calibri"/>
                        </a:rPr>
                        <a:t> </a:t>
                      </a:r>
                    </a:p>
                  </a:txBody>
                  <a:tcPr marL="6042" marR="6042" marT="6042" marB="0" vert="vert27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AF1DD"/>
                    </a:solidFill>
                  </a:tcPr>
                </a:tc>
              </a:tr>
              <a:tr h="359719">
                <a:tc>
                  <a:txBody>
                    <a:bodyPr/>
                    <a:lstStyle/>
                    <a:p>
                      <a:pPr algn="ctr" fontAlgn="ctr"/>
                      <a:r>
                        <a:rPr lang="en-US" sz="2000" b="0" i="0" u="none" strike="noStrike" dirty="0">
                          <a:solidFill>
                            <a:srgbClr val="000000"/>
                          </a:solidFill>
                          <a:latin typeface="Calibri"/>
                        </a:rPr>
                        <a:t>4</a:t>
                      </a:r>
                    </a:p>
                  </a:txBody>
                  <a:tcPr marL="6042" marR="6042" marT="6042"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l" fontAlgn="b"/>
                      <a:r>
                        <a:rPr lang="en-US" sz="2000" b="0" i="0" u="none" strike="noStrike" dirty="0">
                          <a:solidFill>
                            <a:srgbClr val="000000"/>
                          </a:solidFill>
                          <a:latin typeface="Calibri"/>
                        </a:rPr>
                        <a:t>Impact</a:t>
                      </a:r>
                    </a:p>
                  </a:txBody>
                  <a:tcPr marL="6042" marR="6042" marT="60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l" fontAlgn="b"/>
                      <a:r>
                        <a:rPr lang="en-US" sz="2000" b="0" i="0" u="none" strike="noStrike" dirty="0" smtClean="0">
                          <a:solidFill>
                            <a:srgbClr val="000000"/>
                          </a:solidFill>
                          <a:latin typeface="Calibri"/>
                        </a:rPr>
                        <a:t>CMDB event</a:t>
                      </a:r>
                      <a:r>
                        <a:rPr lang="en-US" sz="2000" b="0" i="0" u="none" strike="noStrike" baseline="0" dirty="0" smtClean="0">
                          <a:solidFill>
                            <a:srgbClr val="000000"/>
                          </a:solidFill>
                          <a:latin typeface="Calibri"/>
                        </a:rPr>
                        <a:t> enrichment</a:t>
                      </a:r>
                      <a:endParaRPr lang="en-US" sz="2000" b="0" i="0" u="none" strike="noStrike" dirty="0">
                        <a:solidFill>
                          <a:srgbClr val="000000"/>
                        </a:solidFill>
                        <a:latin typeface="Calibri"/>
                      </a:endParaRPr>
                    </a:p>
                  </a:txBody>
                  <a:tcPr marL="6042" marR="6042" marT="6042"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vMerge="1">
                  <a:txBody>
                    <a:bodyPr/>
                    <a:lstStyle/>
                    <a:p>
                      <a:pPr algn="l" fontAlgn="b"/>
                      <a:endParaRPr lang="en-US" sz="2000" b="0" i="0" u="none" strike="noStrike" dirty="0">
                        <a:solidFill>
                          <a:srgbClr val="000000"/>
                        </a:solidFill>
                        <a:latin typeface="Calibri"/>
                      </a:endParaRPr>
                    </a:p>
                  </a:txBody>
                  <a:tcPr marL="6042" marR="6042" marT="6042"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r>
              <a:tr h="315379">
                <a:tc rowSpan="6">
                  <a:txBody>
                    <a:bodyPr/>
                    <a:lstStyle/>
                    <a:p>
                      <a:pPr algn="ctr" fontAlgn="ctr"/>
                      <a:r>
                        <a:rPr lang="en-US" sz="2000" b="0" i="0" u="none" strike="noStrike" dirty="0">
                          <a:solidFill>
                            <a:srgbClr val="000000"/>
                          </a:solidFill>
                          <a:latin typeface="Calibri"/>
                        </a:rPr>
                        <a:t>3</a:t>
                      </a:r>
                    </a:p>
                  </a:txBody>
                  <a:tcPr marL="6042" marR="6042" marT="6042"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l" fontAlgn="b"/>
                      <a:r>
                        <a:rPr lang="en-US" sz="2000" b="0" i="0" u="none" strike="noStrike" dirty="0" err="1">
                          <a:solidFill>
                            <a:srgbClr val="000000"/>
                          </a:solidFill>
                          <a:latin typeface="Calibri"/>
                        </a:rPr>
                        <a:t>OMNIbus</a:t>
                      </a:r>
                      <a:endParaRPr lang="en-US" sz="2000" b="0" i="0" u="none" strike="noStrike" dirty="0">
                        <a:solidFill>
                          <a:srgbClr val="000000"/>
                        </a:solidFill>
                        <a:latin typeface="Calibri"/>
                      </a:endParaRPr>
                    </a:p>
                  </a:txBody>
                  <a:tcPr marL="6042" marR="6042" marT="60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l" fontAlgn="b"/>
                      <a:r>
                        <a:rPr lang="en-US" sz="2000" b="0" i="0" u="none" strike="noStrike" dirty="0" smtClean="0">
                          <a:solidFill>
                            <a:srgbClr val="000000"/>
                          </a:solidFill>
                          <a:latin typeface="Calibri"/>
                        </a:rPr>
                        <a:t>ITIL process</a:t>
                      </a:r>
                      <a:r>
                        <a:rPr lang="en-US" sz="2000" b="0" i="0" u="none" strike="noStrike" baseline="0" dirty="0" smtClean="0">
                          <a:solidFill>
                            <a:srgbClr val="000000"/>
                          </a:solidFill>
                          <a:latin typeface="Calibri"/>
                        </a:rPr>
                        <a:t>es </a:t>
                      </a:r>
                      <a:r>
                        <a:rPr lang="en-US" sz="2000" b="0" i="0" u="none" strike="noStrike" baseline="0" dirty="0" err="1" smtClean="0">
                          <a:solidFill>
                            <a:srgbClr val="000000"/>
                          </a:solidFill>
                          <a:latin typeface="Calibri"/>
                        </a:rPr>
                        <a:t>impl</a:t>
                      </a:r>
                      <a:r>
                        <a:rPr lang="en-US" sz="2000" b="0" i="0" u="none" strike="noStrike" baseline="0" dirty="0" smtClean="0">
                          <a:solidFill>
                            <a:srgbClr val="000000"/>
                          </a:solidFill>
                          <a:latin typeface="Calibri"/>
                        </a:rPr>
                        <a:t>.</a:t>
                      </a:r>
                      <a:endParaRPr lang="en-US" sz="2000" b="0" i="0" u="none" strike="noStrike" dirty="0">
                        <a:solidFill>
                          <a:srgbClr val="000000"/>
                        </a:solidFill>
                        <a:latin typeface="Calibri"/>
                      </a:endParaRPr>
                    </a:p>
                  </a:txBody>
                  <a:tcPr marL="6042" marR="6042" marT="6042"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vMerge="1">
                  <a:txBody>
                    <a:bodyPr/>
                    <a:lstStyle/>
                    <a:p>
                      <a:pPr algn="l" fontAlgn="b"/>
                      <a:endParaRPr lang="en-US" sz="2000" b="0" i="0" u="none" strike="noStrike" dirty="0">
                        <a:solidFill>
                          <a:srgbClr val="000000"/>
                        </a:solidFill>
                        <a:latin typeface="Calibri"/>
                      </a:endParaRPr>
                    </a:p>
                  </a:txBody>
                  <a:tcPr marL="6042" marR="6042" marT="6042"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r>
              <a:tr h="315379">
                <a:tc vMerge="1">
                  <a:txBody>
                    <a:bodyPr/>
                    <a:lstStyle/>
                    <a:p>
                      <a:endParaRPr lang="en-US"/>
                    </a:p>
                  </a:txBody>
                  <a:tcPr/>
                </a:tc>
                <a:tc>
                  <a:txBody>
                    <a:bodyPr/>
                    <a:lstStyle/>
                    <a:p>
                      <a:pPr algn="l" fontAlgn="b"/>
                      <a:r>
                        <a:rPr lang="en-US" sz="2000" b="0" i="0" u="none" strike="noStrike" dirty="0" err="1">
                          <a:solidFill>
                            <a:srgbClr val="000000"/>
                          </a:solidFill>
                          <a:latin typeface="Calibri"/>
                        </a:rPr>
                        <a:t>OMNIbus</a:t>
                      </a:r>
                      <a:endParaRPr lang="en-US" sz="2000" b="0" i="0" u="none" strike="noStrike" dirty="0">
                        <a:solidFill>
                          <a:srgbClr val="000000"/>
                        </a:solidFill>
                        <a:latin typeface="Calibri"/>
                      </a:endParaRPr>
                    </a:p>
                  </a:txBody>
                  <a:tcPr marL="6042" marR="6042" marT="60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l" fontAlgn="b"/>
                      <a:r>
                        <a:rPr lang="en-US" sz="2000" b="0" i="0" u="none" strike="noStrike" dirty="0">
                          <a:solidFill>
                            <a:srgbClr val="000000"/>
                          </a:solidFill>
                          <a:latin typeface="Calibri"/>
                        </a:rPr>
                        <a:t>APP </a:t>
                      </a:r>
                      <a:r>
                        <a:rPr lang="en-US" sz="2000" b="0" i="0" u="none" strike="noStrike" dirty="0" smtClean="0">
                          <a:solidFill>
                            <a:srgbClr val="000000"/>
                          </a:solidFill>
                          <a:latin typeface="Calibri"/>
                        </a:rPr>
                        <a:t>legacy</a:t>
                      </a:r>
                      <a:r>
                        <a:rPr lang="en-US" sz="2000" b="0" i="0" u="none" strike="noStrike" baseline="0" dirty="0" smtClean="0">
                          <a:solidFill>
                            <a:srgbClr val="000000"/>
                          </a:solidFill>
                          <a:latin typeface="Calibri"/>
                        </a:rPr>
                        <a:t> monitoring </a:t>
                      </a:r>
                      <a:endParaRPr lang="en-US" sz="2000" b="0" i="0" u="none" strike="noStrike" dirty="0">
                        <a:solidFill>
                          <a:srgbClr val="000000"/>
                        </a:solidFill>
                        <a:latin typeface="Calibri"/>
                      </a:endParaRPr>
                    </a:p>
                  </a:txBody>
                  <a:tcPr marL="6042" marR="6042" marT="6042"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vMerge="1">
                  <a:txBody>
                    <a:bodyPr/>
                    <a:lstStyle/>
                    <a:p>
                      <a:pPr algn="l" fontAlgn="b"/>
                      <a:endParaRPr lang="en-US" sz="2000" b="0" i="0" u="none" strike="noStrike" dirty="0">
                        <a:solidFill>
                          <a:srgbClr val="000000"/>
                        </a:solidFill>
                        <a:latin typeface="Calibri"/>
                      </a:endParaRPr>
                    </a:p>
                  </a:txBody>
                  <a:tcPr marL="6042" marR="6042" marT="6042"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r>
              <a:tr h="315379">
                <a:tc vMerge="1">
                  <a:txBody>
                    <a:bodyPr/>
                    <a:lstStyle/>
                    <a:p>
                      <a:endParaRPr lang="en-US"/>
                    </a:p>
                  </a:txBody>
                  <a:tcPr/>
                </a:tc>
                <a:tc>
                  <a:txBody>
                    <a:bodyPr/>
                    <a:lstStyle/>
                    <a:p>
                      <a:pPr algn="l" fontAlgn="b"/>
                      <a:r>
                        <a:rPr lang="en-US" sz="2000" b="0" i="0" u="none" strike="noStrike" dirty="0" err="1">
                          <a:solidFill>
                            <a:srgbClr val="000000"/>
                          </a:solidFill>
                          <a:latin typeface="Calibri"/>
                        </a:rPr>
                        <a:t>OMNIbus</a:t>
                      </a:r>
                      <a:endParaRPr lang="en-US" sz="2000" b="0" i="0" u="none" strike="noStrike" dirty="0">
                        <a:solidFill>
                          <a:srgbClr val="000000"/>
                        </a:solidFill>
                        <a:latin typeface="Calibri"/>
                      </a:endParaRPr>
                    </a:p>
                  </a:txBody>
                  <a:tcPr marL="6042" marR="6042" marT="60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l" fontAlgn="b"/>
                      <a:r>
                        <a:rPr lang="en-US" sz="2000" b="0" i="0" u="none" strike="noStrike" dirty="0">
                          <a:solidFill>
                            <a:srgbClr val="000000"/>
                          </a:solidFill>
                          <a:latin typeface="Calibri"/>
                        </a:rPr>
                        <a:t>APP </a:t>
                      </a:r>
                      <a:r>
                        <a:rPr lang="en-US" sz="2000" b="0" i="0" u="none" strike="noStrike" dirty="0" smtClean="0">
                          <a:solidFill>
                            <a:srgbClr val="000000"/>
                          </a:solidFill>
                          <a:latin typeface="Calibri"/>
                        </a:rPr>
                        <a:t>log</a:t>
                      </a:r>
                      <a:r>
                        <a:rPr lang="en-US" sz="2000" b="0" i="0" u="none" strike="noStrike" baseline="0" dirty="0" smtClean="0">
                          <a:solidFill>
                            <a:srgbClr val="000000"/>
                          </a:solidFill>
                          <a:latin typeface="Calibri"/>
                        </a:rPr>
                        <a:t> parsing</a:t>
                      </a:r>
                      <a:endParaRPr lang="en-US" sz="2000" b="0" i="0" u="none" strike="noStrike" dirty="0">
                        <a:solidFill>
                          <a:srgbClr val="000000"/>
                        </a:solidFill>
                        <a:latin typeface="Calibri"/>
                      </a:endParaRPr>
                    </a:p>
                  </a:txBody>
                  <a:tcPr marL="6042" marR="6042" marT="6042"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vMerge="1">
                  <a:txBody>
                    <a:bodyPr/>
                    <a:lstStyle/>
                    <a:p>
                      <a:pPr algn="l" fontAlgn="b"/>
                      <a:endParaRPr lang="en-US" sz="2000" b="0" i="0" u="none" strike="noStrike" dirty="0">
                        <a:solidFill>
                          <a:srgbClr val="000000"/>
                        </a:solidFill>
                        <a:latin typeface="Calibri"/>
                      </a:endParaRPr>
                    </a:p>
                  </a:txBody>
                  <a:tcPr marL="6042" marR="6042" marT="6042"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r>
              <a:tr h="315379">
                <a:tc vMerge="1">
                  <a:txBody>
                    <a:bodyPr/>
                    <a:lstStyle/>
                    <a:p>
                      <a:endParaRPr lang="en-US"/>
                    </a:p>
                  </a:txBody>
                  <a:tcPr/>
                </a:tc>
                <a:tc>
                  <a:txBody>
                    <a:bodyPr/>
                    <a:lstStyle/>
                    <a:p>
                      <a:pPr algn="l" fontAlgn="b"/>
                      <a:r>
                        <a:rPr lang="en-US" sz="2000" b="0" i="0" u="none" strike="noStrike" dirty="0" err="1">
                          <a:solidFill>
                            <a:srgbClr val="000000"/>
                          </a:solidFill>
                          <a:latin typeface="Calibri"/>
                        </a:rPr>
                        <a:t>OMNIbus</a:t>
                      </a:r>
                      <a:endParaRPr lang="en-US" sz="2000" b="0" i="0" u="none" strike="noStrike" dirty="0">
                        <a:solidFill>
                          <a:srgbClr val="000000"/>
                        </a:solidFill>
                        <a:latin typeface="Calibri"/>
                      </a:endParaRPr>
                    </a:p>
                  </a:txBody>
                  <a:tcPr marL="6042" marR="6042" marT="60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l" fontAlgn="b"/>
                      <a:r>
                        <a:rPr lang="en-US" sz="2000" b="0" i="0" u="none" strike="noStrike" dirty="0">
                          <a:solidFill>
                            <a:srgbClr val="000000"/>
                          </a:solidFill>
                          <a:latin typeface="Calibri"/>
                        </a:rPr>
                        <a:t>File </a:t>
                      </a:r>
                      <a:r>
                        <a:rPr lang="en-US" sz="2000" b="0" i="0" u="none" strike="noStrike" dirty="0" smtClean="0">
                          <a:solidFill>
                            <a:srgbClr val="000000"/>
                          </a:solidFill>
                          <a:latin typeface="Calibri"/>
                        </a:rPr>
                        <a:t>Server monitoring</a:t>
                      </a:r>
                      <a:endParaRPr lang="en-US" sz="2000" b="0" i="0" u="none" strike="noStrike" dirty="0">
                        <a:solidFill>
                          <a:srgbClr val="000000"/>
                        </a:solidFill>
                        <a:latin typeface="Calibri"/>
                      </a:endParaRPr>
                    </a:p>
                  </a:txBody>
                  <a:tcPr marL="6042" marR="6042" marT="6042"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vMerge="1">
                  <a:txBody>
                    <a:bodyPr/>
                    <a:lstStyle/>
                    <a:p>
                      <a:pPr algn="l" fontAlgn="b"/>
                      <a:endParaRPr lang="en-US" sz="2000" b="0" i="0" u="none" strike="noStrike" dirty="0">
                        <a:solidFill>
                          <a:srgbClr val="000000"/>
                        </a:solidFill>
                        <a:latin typeface="Calibri"/>
                      </a:endParaRPr>
                    </a:p>
                  </a:txBody>
                  <a:tcPr marL="6042" marR="6042" marT="6042"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r>
              <a:tr h="315379">
                <a:tc vMerge="1">
                  <a:txBody>
                    <a:bodyPr/>
                    <a:lstStyle/>
                    <a:p>
                      <a:endParaRPr lang="en-US"/>
                    </a:p>
                  </a:txBody>
                  <a:tcPr/>
                </a:tc>
                <a:tc>
                  <a:txBody>
                    <a:bodyPr/>
                    <a:lstStyle/>
                    <a:p>
                      <a:pPr algn="l" fontAlgn="b"/>
                      <a:r>
                        <a:rPr lang="en-US" sz="2000" b="0" i="0" u="none" strike="noStrike" dirty="0" err="1">
                          <a:solidFill>
                            <a:srgbClr val="000000"/>
                          </a:solidFill>
                          <a:latin typeface="Calibri"/>
                        </a:rPr>
                        <a:t>OMNIbus</a:t>
                      </a:r>
                      <a:endParaRPr lang="en-US" sz="2000" b="0" i="0" u="none" strike="noStrike" dirty="0">
                        <a:solidFill>
                          <a:srgbClr val="000000"/>
                        </a:solidFill>
                        <a:latin typeface="Calibri"/>
                      </a:endParaRPr>
                    </a:p>
                  </a:txBody>
                  <a:tcPr marL="6042" marR="6042" marT="60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l" fontAlgn="b"/>
                      <a:r>
                        <a:rPr lang="en-US" sz="2000" b="0" i="0" u="none" strike="noStrike" dirty="0">
                          <a:solidFill>
                            <a:srgbClr val="000000"/>
                          </a:solidFill>
                          <a:latin typeface="Calibri"/>
                        </a:rPr>
                        <a:t>Oracle </a:t>
                      </a:r>
                      <a:r>
                        <a:rPr lang="en-US" sz="2000" b="0" i="0" u="none" strike="noStrike" dirty="0" smtClean="0">
                          <a:solidFill>
                            <a:srgbClr val="000000"/>
                          </a:solidFill>
                          <a:latin typeface="Calibri"/>
                        </a:rPr>
                        <a:t>Grid</a:t>
                      </a:r>
                      <a:r>
                        <a:rPr lang="en-US" sz="2000" b="0" i="0" u="none" strike="noStrike" baseline="0" dirty="0" smtClean="0">
                          <a:solidFill>
                            <a:srgbClr val="000000"/>
                          </a:solidFill>
                          <a:latin typeface="Calibri"/>
                        </a:rPr>
                        <a:t> integration</a:t>
                      </a:r>
                      <a:endParaRPr lang="en-US" sz="2000" b="0" i="0" u="none" strike="noStrike" dirty="0">
                        <a:solidFill>
                          <a:srgbClr val="000000"/>
                        </a:solidFill>
                        <a:latin typeface="Calibri"/>
                      </a:endParaRPr>
                    </a:p>
                  </a:txBody>
                  <a:tcPr marL="6042" marR="6042" marT="6042"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vMerge="1">
                  <a:txBody>
                    <a:bodyPr/>
                    <a:lstStyle/>
                    <a:p>
                      <a:pPr algn="l" fontAlgn="b"/>
                      <a:endParaRPr lang="en-US" sz="2000" b="0" i="0" u="none" strike="noStrike" dirty="0">
                        <a:solidFill>
                          <a:srgbClr val="000000"/>
                        </a:solidFill>
                        <a:latin typeface="Calibri"/>
                      </a:endParaRPr>
                    </a:p>
                  </a:txBody>
                  <a:tcPr marL="6042" marR="6042" marT="6042"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r>
              <a:tr h="624628">
                <a:tc vMerge="1">
                  <a:txBody>
                    <a:bodyPr/>
                    <a:lstStyle/>
                    <a:p>
                      <a:endParaRPr lang="en-US"/>
                    </a:p>
                  </a:txBody>
                  <a:tcPr/>
                </a:tc>
                <a:tc>
                  <a:txBody>
                    <a:bodyPr/>
                    <a:lstStyle/>
                    <a:p>
                      <a:pPr algn="l" fontAlgn="b"/>
                      <a:r>
                        <a:rPr lang="en-US" sz="2000" b="0" i="0" u="none" strike="noStrike" dirty="0" err="1">
                          <a:solidFill>
                            <a:srgbClr val="000000"/>
                          </a:solidFill>
                          <a:latin typeface="Calibri"/>
                        </a:rPr>
                        <a:t>OMNIbus</a:t>
                      </a:r>
                      <a:endParaRPr lang="en-US" sz="2000" b="0" i="0" u="none" strike="noStrike" dirty="0">
                        <a:solidFill>
                          <a:srgbClr val="000000"/>
                        </a:solidFill>
                        <a:latin typeface="Calibri"/>
                      </a:endParaRPr>
                    </a:p>
                  </a:txBody>
                  <a:tcPr marL="6042" marR="6042" marT="60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l" fontAlgn="b"/>
                      <a:r>
                        <a:rPr lang="en-US" sz="2000" b="0" i="0" u="none" strike="noStrike" dirty="0" smtClean="0">
                          <a:solidFill>
                            <a:srgbClr val="000000"/>
                          </a:solidFill>
                          <a:latin typeface="Calibri"/>
                        </a:rPr>
                        <a:t>OS/</a:t>
                      </a:r>
                      <a:r>
                        <a:rPr lang="en-US" sz="2000" b="0" i="0" u="none" strike="noStrike" dirty="0" err="1" smtClean="0">
                          <a:solidFill>
                            <a:srgbClr val="000000"/>
                          </a:solidFill>
                          <a:latin typeface="Calibri"/>
                        </a:rPr>
                        <a:t>Svr</a:t>
                      </a:r>
                      <a:r>
                        <a:rPr lang="en-US" sz="2000" b="0" i="0" u="none" strike="noStrike" dirty="0" smtClean="0">
                          <a:solidFill>
                            <a:srgbClr val="000000"/>
                          </a:solidFill>
                          <a:latin typeface="Calibri"/>
                        </a:rPr>
                        <a:t>/NW/Storage Corp</a:t>
                      </a:r>
                      <a:r>
                        <a:rPr lang="en-US" sz="2000" b="0" i="0" u="none" strike="noStrike" baseline="0" dirty="0">
                          <a:solidFill>
                            <a:srgbClr val="000000"/>
                          </a:solidFill>
                          <a:latin typeface="Calibri"/>
                        </a:rPr>
                        <a:t> </a:t>
                      </a:r>
                      <a:r>
                        <a:rPr lang="en-US" sz="2000" b="0" i="0" u="none" strike="noStrike" baseline="0" dirty="0" err="1" smtClean="0">
                          <a:solidFill>
                            <a:srgbClr val="000000"/>
                          </a:solidFill>
                          <a:latin typeface="Calibri"/>
                        </a:rPr>
                        <a:t>mon</a:t>
                      </a:r>
                      <a:r>
                        <a:rPr lang="en-US" sz="2000" b="0" i="0" u="none" strike="noStrike" baseline="0" dirty="0" smtClean="0">
                          <a:solidFill>
                            <a:srgbClr val="000000"/>
                          </a:solidFill>
                          <a:latin typeface="Calibri"/>
                        </a:rPr>
                        <a:t>. integration</a:t>
                      </a:r>
                      <a:endParaRPr lang="en-US" sz="2000" b="0" i="0" u="none" strike="noStrike" dirty="0">
                        <a:solidFill>
                          <a:srgbClr val="000000"/>
                        </a:solidFill>
                        <a:latin typeface="Calibri"/>
                      </a:endParaRPr>
                    </a:p>
                  </a:txBody>
                  <a:tcPr marL="6042" marR="6042" marT="6042"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vMerge="1">
                  <a:txBody>
                    <a:bodyPr/>
                    <a:lstStyle/>
                    <a:p>
                      <a:pPr algn="l" fontAlgn="b"/>
                      <a:endParaRPr lang="en-US" sz="2000" b="0" i="0" u="none" strike="noStrike" dirty="0">
                        <a:solidFill>
                          <a:srgbClr val="000000"/>
                        </a:solidFill>
                        <a:latin typeface="Calibri"/>
                      </a:endParaRPr>
                    </a:p>
                  </a:txBody>
                  <a:tcPr marL="6042" marR="6042" marT="6042"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r>
              <a:tr h="315379">
                <a:tc rowSpan="3">
                  <a:txBody>
                    <a:bodyPr/>
                    <a:lstStyle/>
                    <a:p>
                      <a:pPr algn="ctr" fontAlgn="ctr"/>
                      <a:r>
                        <a:rPr lang="en-US" sz="2000" b="0" i="0" u="none" strike="noStrike" dirty="0">
                          <a:solidFill>
                            <a:srgbClr val="000000"/>
                          </a:solidFill>
                          <a:latin typeface="Calibri"/>
                        </a:rPr>
                        <a:t>2</a:t>
                      </a:r>
                    </a:p>
                  </a:txBody>
                  <a:tcPr marL="6042" marR="6042" marT="6042"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5923C"/>
                    </a:solidFill>
                  </a:tcPr>
                </a:tc>
                <a:tc>
                  <a:txBody>
                    <a:bodyPr/>
                    <a:lstStyle/>
                    <a:p>
                      <a:pPr algn="l" fontAlgn="b"/>
                      <a:r>
                        <a:rPr lang="en-US" sz="2000" b="0" i="0" u="none" strike="noStrike" dirty="0" err="1" smtClean="0">
                          <a:solidFill>
                            <a:srgbClr val="000000"/>
                          </a:solidFill>
                          <a:latin typeface="Calibri"/>
                        </a:rPr>
                        <a:t>ITCAMfT</a:t>
                      </a:r>
                      <a:endParaRPr lang="en-US" sz="2000" b="0" i="0" u="none" strike="noStrike" dirty="0">
                        <a:solidFill>
                          <a:srgbClr val="000000"/>
                        </a:solidFill>
                        <a:latin typeface="Calibri"/>
                      </a:endParaRPr>
                    </a:p>
                  </a:txBody>
                  <a:tcPr marL="6042" marR="6042" marT="60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5923C"/>
                    </a:solidFill>
                  </a:tcPr>
                </a:tc>
                <a:tc>
                  <a:txBody>
                    <a:bodyPr/>
                    <a:lstStyle/>
                    <a:p>
                      <a:pPr algn="l" fontAlgn="b"/>
                      <a:r>
                        <a:rPr lang="en-US" sz="2000" b="0" i="0" u="none" strike="noStrike" dirty="0">
                          <a:solidFill>
                            <a:srgbClr val="000000"/>
                          </a:solidFill>
                          <a:latin typeface="Calibri"/>
                        </a:rPr>
                        <a:t>APP </a:t>
                      </a:r>
                      <a:r>
                        <a:rPr lang="en-US" sz="2000" b="0" i="0" u="none" strike="noStrike" dirty="0" smtClean="0">
                          <a:solidFill>
                            <a:srgbClr val="000000"/>
                          </a:solidFill>
                          <a:latin typeface="Calibri"/>
                        </a:rPr>
                        <a:t>ISO8583</a:t>
                      </a:r>
                      <a:r>
                        <a:rPr lang="en-US" sz="2000" b="0" i="0" u="none" strike="noStrike" baseline="0" dirty="0">
                          <a:solidFill>
                            <a:srgbClr val="000000"/>
                          </a:solidFill>
                          <a:latin typeface="Calibri"/>
                        </a:rPr>
                        <a:t> </a:t>
                      </a:r>
                      <a:r>
                        <a:rPr lang="en-US" sz="2000" b="0" i="0" u="none" strike="noStrike" baseline="0" dirty="0" err="1" smtClean="0">
                          <a:solidFill>
                            <a:srgbClr val="000000"/>
                          </a:solidFill>
                          <a:latin typeface="Calibri"/>
                        </a:rPr>
                        <a:t>trx</a:t>
                      </a:r>
                      <a:r>
                        <a:rPr lang="en-US" sz="2000" b="0" i="0" u="none" strike="noStrike" baseline="0" dirty="0" smtClean="0">
                          <a:solidFill>
                            <a:srgbClr val="000000"/>
                          </a:solidFill>
                          <a:latin typeface="Calibri"/>
                        </a:rPr>
                        <a:t> tracking</a:t>
                      </a:r>
                      <a:endParaRPr lang="en-US" sz="2000" b="0" i="0" u="none" strike="noStrike" dirty="0">
                        <a:solidFill>
                          <a:srgbClr val="000000"/>
                        </a:solidFill>
                        <a:latin typeface="Calibri"/>
                      </a:endParaRPr>
                    </a:p>
                  </a:txBody>
                  <a:tcPr marL="6042" marR="6042" marT="6042"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5923C"/>
                    </a:solidFill>
                  </a:tcPr>
                </a:tc>
                <a:tc vMerge="1">
                  <a:txBody>
                    <a:bodyPr/>
                    <a:lstStyle/>
                    <a:p>
                      <a:pPr algn="l" fontAlgn="b"/>
                      <a:endParaRPr lang="en-US" sz="2000" b="0" i="0" u="none" strike="noStrike" dirty="0">
                        <a:solidFill>
                          <a:srgbClr val="000000"/>
                        </a:solidFill>
                        <a:latin typeface="Calibri"/>
                      </a:endParaRPr>
                    </a:p>
                  </a:txBody>
                  <a:tcPr marL="6042" marR="6042" marT="6042"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5923C"/>
                    </a:solidFill>
                  </a:tcPr>
                </a:tc>
              </a:tr>
              <a:tr h="315379">
                <a:tc vMerge="1">
                  <a:txBody>
                    <a:bodyPr/>
                    <a:lstStyle/>
                    <a:p>
                      <a:endParaRPr lang="en-US"/>
                    </a:p>
                  </a:txBody>
                  <a:tcPr/>
                </a:tc>
                <a:tc>
                  <a:txBody>
                    <a:bodyPr/>
                    <a:lstStyle/>
                    <a:p>
                      <a:pPr algn="l" fontAlgn="b"/>
                      <a:r>
                        <a:rPr lang="en-US" sz="2000" b="0" i="0" u="none" strike="noStrike">
                          <a:solidFill>
                            <a:srgbClr val="000000"/>
                          </a:solidFill>
                          <a:latin typeface="Calibri"/>
                        </a:rPr>
                        <a:t>ITCAMfA</a:t>
                      </a:r>
                    </a:p>
                  </a:txBody>
                  <a:tcPr marL="6042" marR="6042" marT="60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5923C"/>
                    </a:solidFill>
                  </a:tcPr>
                </a:tc>
                <a:tc>
                  <a:txBody>
                    <a:bodyPr/>
                    <a:lstStyle/>
                    <a:p>
                      <a:pPr algn="l" fontAlgn="b"/>
                      <a:r>
                        <a:rPr lang="en-US" sz="2000" b="0" i="0" u="none" strike="noStrike" dirty="0" smtClean="0">
                          <a:solidFill>
                            <a:srgbClr val="000000"/>
                          </a:solidFill>
                          <a:latin typeface="Calibri"/>
                        </a:rPr>
                        <a:t>Oracle DB monitoring</a:t>
                      </a:r>
                      <a:endParaRPr lang="en-US" sz="2000" b="0" i="0" u="none" strike="noStrike" dirty="0">
                        <a:solidFill>
                          <a:srgbClr val="000000"/>
                        </a:solidFill>
                        <a:latin typeface="Calibri"/>
                      </a:endParaRPr>
                    </a:p>
                  </a:txBody>
                  <a:tcPr marL="6042" marR="6042" marT="6042"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5923C"/>
                    </a:solidFill>
                  </a:tcPr>
                </a:tc>
                <a:tc vMerge="1">
                  <a:txBody>
                    <a:bodyPr/>
                    <a:lstStyle/>
                    <a:p>
                      <a:pPr algn="l" fontAlgn="b"/>
                      <a:endParaRPr lang="en-US" sz="2000" b="0" i="0" u="none" strike="noStrike" dirty="0">
                        <a:solidFill>
                          <a:srgbClr val="000000"/>
                        </a:solidFill>
                        <a:latin typeface="Calibri"/>
                      </a:endParaRPr>
                    </a:p>
                  </a:txBody>
                  <a:tcPr marL="6042" marR="6042" marT="6042"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5923C"/>
                    </a:solidFill>
                  </a:tcPr>
                </a:tc>
              </a:tr>
              <a:tr h="315379">
                <a:tc vMerge="1">
                  <a:txBody>
                    <a:bodyPr/>
                    <a:lstStyle/>
                    <a:p>
                      <a:endParaRPr lang="en-US"/>
                    </a:p>
                  </a:txBody>
                  <a:tcPr/>
                </a:tc>
                <a:tc>
                  <a:txBody>
                    <a:bodyPr/>
                    <a:lstStyle/>
                    <a:p>
                      <a:pPr algn="l" fontAlgn="b"/>
                      <a:r>
                        <a:rPr lang="en-US" sz="2000" b="0" i="0" u="none" strike="noStrike">
                          <a:solidFill>
                            <a:srgbClr val="000000"/>
                          </a:solidFill>
                          <a:latin typeface="Calibri"/>
                        </a:rPr>
                        <a:t>ITCAMfA</a:t>
                      </a:r>
                    </a:p>
                  </a:txBody>
                  <a:tcPr marL="6042" marR="6042" marT="60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5923C"/>
                    </a:solidFill>
                  </a:tcPr>
                </a:tc>
                <a:tc>
                  <a:txBody>
                    <a:bodyPr/>
                    <a:lstStyle/>
                    <a:p>
                      <a:pPr algn="l" fontAlgn="b"/>
                      <a:r>
                        <a:rPr lang="en-US" sz="2000" b="0" i="0" u="none" strike="noStrike" dirty="0" smtClean="0">
                          <a:solidFill>
                            <a:srgbClr val="000000"/>
                          </a:solidFill>
                          <a:latin typeface="Calibri"/>
                        </a:rPr>
                        <a:t>Siebel App</a:t>
                      </a:r>
                      <a:r>
                        <a:rPr lang="en-US" sz="2000" b="0" i="0" u="none" strike="noStrike" baseline="0" dirty="0" smtClean="0">
                          <a:solidFill>
                            <a:srgbClr val="000000"/>
                          </a:solidFill>
                          <a:latin typeface="Calibri"/>
                        </a:rPr>
                        <a:t> </a:t>
                      </a:r>
                      <a:r>
                        <a:rPr lang="en-US" sz="2000" b="0" i="0" u="none" strike="noStrike" dirty="0" smtClean="0">
                          <a:solidFill>
                            <a:srgbClr val="000000"/>
                          </a:solidFill>
                          <a:latin typeface="Calibri"/>
                        </a:rPr>
                        <a:t>monitoring</a:t>
                      </a:r>
                      <a:endParaRPr lang="en-US" sz="2000" b="0" i="0" u="none" strike="noStrike" dirty="0">
                        <a:solidFill>
                          <a:srgbClr val="000000"/>
                        </a:solidFill>
                        <a:latin typeface="Calibri"/>
                      </a:endParaRPr>
                    </a:p>
                  </a:txBody>
                  <a:tcPr marL="6042" marR="6042" marT="6042"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5923C"/>
                    </a:solidFill>
                  </a:tcPr>
                </a:tc>
                <a:tc vMerge="1">
                  <a:txBody>
                    <a:bodyPr/>
                    <a:lstStyle/>
                    <a:p>
                      <a:pPr algn="l" fontAlgn="b"/>
                      <a:endParaRPr lang="en-US" sz="2000" b="0" i="0" u="none" strike="noStrike" dirty="0">
                        <a:solidFill>
                          <a:srgbClr val="000000"/>
                        </a:solidFill>
                        <a:latin typeface="Calibri"/>
                      </a:endParaRPr>
                    </a:p>
                  </a:txBody>
                  <a:tcPr marL="6042" marR="6042" marT="6042"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5923C"/>
                    </a:solidFill>
                  </a:tcPr>
                </a:tc>
              </a:tr>
              <a:tr h="334605">
                <a:tc rowSpan="2">
                  <a:txBody>
                    <a:bodyPr/>
                    <a:lstStyle/>
                    <a:p>
                      <a:pPr algn="ctr" fontAlgn="ctr"/>
                      <a:r>
                        <a:rPr lang="en-US" sz="2000" b="0" i="0" u="none" strike="noStrike" dirty="0">
                          <a:solidFill>
                            <a:srgbClr val="000000"/>
                          </a:solidFill>
                          <a:latin typeface="Calibri"/>
                        </a:rPr>
                        <a:t>1</a:t>
                      </a:r>
                    </a:p>
                  </a:txBody>
                  <a:tcPr marL="6042" marR="6042" marT="6042"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4F6228"/>
                    </a:solidFill>
                  </a:tcPr>
                </a:tc>
                <a:tc>
                  <a:txBody>
                    <a:bodyPr/>
                    <a:lstStyle/>
                    <a:p>
                      <a:pPr algn="l" fontAlgn="b"/>
                      <a:r>
                        <a:rPr lang="en-US" sz="2000" b="0" i="0" u="none" strike="noStrike" dirty="0">
                          <a:solidFill>
                            <a:srgbClr val="000000"/>
                          </a:solidFill>
                          <a:latin typeface="Calibri"/>
                        </a:rPr>
                        <a:t>ITM</a:t>
                      </a:r>
                    </a:p>
                  </a:txBody>
                  <a:tcPr marL="6042" marR="6042" marT="60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6228"/>
                    </a:solidFill>
                  </a:tcPr>
                </a:tc>
                <a:tc>
                  <a:txBody>
                    <a:bodyPr/>
                    <a:lstStyle/>
                    <a:p>
                      <a:pPr algn="l" fontAlgn="b"/>
                      <a:r>
                        <a:rPr lang="en-US" sz="2000" b="0" i="0" u="none" strike="noStrike" dirty="0">
                          <a:solidFill>
                            <a:srgbClr val="000000"/>
                          </a:solidFill>
                          <a:latin typeface="Calibri"/>
                        </a:rPr>
                        <a:t>APP </a:t>
                      </a:r>
                      <a:r>
                        <a:rPr lang="en-US" sz="2000" b="0" i="0" u="none" strike="noStrike" dirty="0" err="1" smtClean="0">
                          <a:solidFill>
                            <a:srgbClr val="000000"/>
                          </a:solidFill>
                          <a:latin typeface="Calibri"/>
                        </a:rPr>
                        <a:t>Mbeans</a:t>
                      </a:r>
                      <a:r>
                        <a:rPr lang="en-US" sz="2000" b="0" i="0" u="none" strike="noStrike" baseline="0" dirty="0" smtClean="0">
                          <a:solidFill>
                            <a:srgbClr val="000000"/>
                          </a:solidFill>
                          <a:latin typeface="Calibri"/>
                        </a:rPr>
                        <a:t> monitoring</a:t>
                      </a:r>
                      <a:endParaRPr lang="en-US" sz="2000" b="0" i="0" u="none" strike="noStrike" dirty="0">
                        <a:solidFill>
                          <a:srgbClr val="000000"/>
                        </a:solidFill>
                        <a:latin typeface="Calibri"/>
                      </a:endParaRPr>
                    </a:p>
                  </a:txBody>
                  <a:tcPr marL="6042" marR="6042" marT="6042"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6228"/>
                    </a:solidFill>
                  </a:tcPr>
                </a:tc>
                <a:tc vMerge="1">
                  <a:txBody>
                    <a:bodyPr/>
                    <a:lstStyle/>
                    <a:p>
                      <a:pPr algn="l" fontAlgn="b"/>
                      <a:endParaRPr lang="en-US" sz="2000" b="0" i="0" u="none" strike="noStrike" dirty="0">
                        <a:solidFill>
                          <a:srgbClr val="000000"/>
                        </a:solidFill>
                        <a:latin typeface="Calibri"/>
                      </a:endParaRPr>
                    </a:p>
                  </a:txBody>
                  <a:tcPr marL="6042" marR="6042" marT="6042"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5923C"/>
                    </a:solidFill>
                  </a:tcPr>
                </a:tc>
              </a:tr>
              <a:tr h="315379">
                <a:tc vMerge="1">
                  <a:txBody>
                    <a:bodyPr/>
                    <a:lstStyle/>
                    <a:p>
                      <a:endParaRPr lang="en-US"/>
                    </a:p>
                  </a:txBody>
                  <a:tcPr/>
                </a:tc>
                <a:tc>
                  <a:txBody>
                    <a:bodyPr/>
                    <a:lstStyle/>
                    <a:p>
                      <a:pPr algn="l" fontAlgn="b"/>
                      <a:r>
                        <a:rPr lang="en-US" sz="2000" b="0" i="0" u="none" strike="noStrike">
                          <a:solidFill>
                            <a:srgbClr val="000000"/>
                          </a:solidFill>
                          <a:latin typeface="Calibri"/>
                        </a:rPr>
                        <a:t>ITM</a:t>
                      </a:r>
                    </a:p>
                  </a:txBody>
                  <a:tcPr marL="6042" marR="6042" marT="60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4F6228"/>
                    </a:solidFill>
                  </a:tcPr>
                </a:tc>
                <a:tc>
                  <a:txBody>
                    <a:bodyPr/>
                    <a:lstStyle/>
                    <a:p>
                      <a:pPr algn="l" fontAlgn="b"/>
                      <a:r>
                        <a:rPr lang="en-US" sz="2000" b="0" i="0" u="none" strike="noStrike" dirty="0" smtClean="0">
                          <a:solidFill>
                            <a:srgbClr val="000000"/>
                          </a:solidFill>
                          <a:latin typeface="Calibri"/>
                        </a:rPr>
                        <a:t>OS monitoring </a:t>
                      </a:r>
                      <a:endParaRPr lang="en-US" sz="2000" b="0" i="0" u="none" strike="noStrike" dirty="0">
                        <a:solidFill>
                          <a:srgbClr val="000000"/>
                        </a:solidFill>
                        <a:latin typeface="Calibri"/>
                      </a:endParaRPr>
                    </a:p>
                  </a:txBody>
                  <a:tcPr marL="6042" marR="6042" marT="6042"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4F6228"/>
                    </a:solidFill>
                  </a:tcPr>
                </a:tc>
                <a:tc vMerge="1">
                  <a:txBody>
                    <a:bodyPr/>
                    <a:lstStyle/>
                    <a:p>
                      <a:pPr algn="l" fontAlgn="b"/>
                      <a:endParaRPr lang="en-US" sz="2000" b="0" i="0" u="none" strike="noStrike" dirty="0">
                        <a:solidFill>
                          <a:srgbClr val="000000"/>
                        </a:solidFill>
                        <a:latin typeface="Calibri"/>
                      </a:endParaRPr>
                    </a:p>
                  </a:txBody>
                  <a:tcPr marL="6042" marR="6042" marT="6042"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75923C"/>
                    </a:solidFill>
                  </a:tcPr>
                </a:tc>
              </a:tr>
            </a:tbl>
          </a:graphicData>
        </a:graphic>
      </p:graphicFrame>
      <p:graphicFrame>
        <p:nvGraphicFramePr>
          <p:cNvPr id="5" name="Table 4"/>
          <p:cNvGraphicFramePr>
            <a:graphicFrameLocks noGrp="1"/>
          </p:cNvGraphicFramePr>
          <p:nvPr/>
        </p:nvGraphicFramePr>
        <p:xfrm>
          <a:off x="152400" y="1295401"/>
          <a:ext cx="3213100" cy="381000"/>
        </p:xfrm>
        <a:graphic>
          <a:graphicData uri="http://schemas.openxmlformats.org/drawingml/2006/table">
            <a:tbl>
              <a:tblPr/>
              <a:tblGrid>
                <a:gridCol w="3213100"/>
              </a:tblGrid>
              <a:tr h="381000">
                <a:tc>
                  <a:txBody>
                    <a:bodyPr/>
                    <a:lstStyle/>
                    <a:p>
                      <a:pPr algn="ctr" rtl="0" fontAlgn="t"/>
                      <a:r>
                        <a:rPr lang="en-US" sz="2400" b="1" i="0" u="none" strike="noStrike" dirty="0">
                          <a:solidFill>
                            <a:srgbClr val="000000"/>
                          </a:solidFill>
                          <a:latin typeface="Calibri"/>
                        </a:rPr>
                        <a:t>Monitored</a:t>
                      </a:r>
                    </a:p>
                  </a:txBody>
                  <a:tcPr marL="9525" marR="9525" marT="9525" marB="0">
                    <a:lnL w="19050" cap="flat" cmpd="sng" algn="ctr">
                      <a:solidFill>
                        <a:srgbClr val="000000"/>
                      </a:solidFill>
                      <a:prstDash val="solid"/>
                      <a:round/>
                      <a:headEnd type="none" w="med" len="med"/>
                      <a:tailEnd type="none" w="med" len="med"/>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B050"/>
                    </a:solidFill>
                  </a:tcPr>
                </a:tc>
              </a:tr>
            </a:tbl>
          </a:graphicData>
        </a:graphic>
      </p:graphicFrame>
      <p:graphicFrame>
        <p:nvGraphicFramePr>
          <p:cNvPr id="9" name="Table 8"/>
          <p:cNvGraphicFramePr>
            <a:graphicFrameLocks noGrp="1"/>
          </p:cNvGraphicFramePr>
          <p:nvPr/>
        </p:nvGraphicFramePr>
        <p:xfrm>
          <a:off x="3352800" y="1295400"/>
          <a:ext cx="5638800" cy="344805"/>
        </p:xfrm>
        <a:graphic>
          <a:graphicData uri="http://schemas.openxmlformats.org/drawingml/2006/table">
            <a:tbl>
              <a:tblPr/>
              <a:tblGrid>
                <a:gridCol w="4724400"/>
                <a:gridCol w="914400"/>
              </a:tblGrid>
              <a:tr h="314325">
                <a:tc>
                  <a:txBody>
                    <a:bodyPr/>
                    <a:lstStyle/>
                    <a:p>
                      <a:pPr algn="ctr" rtl="0" fontAlgn="t"/>
                      <a:r>
                        <a:rPr lang="en-US" sz="2200" b="1" i="0" u="none" strike="noStrike" dirty="0">
                          <a:solidFill>
                            <a:srgbClr val="000000"/>
                          </a:solidFill>
                          <a:latin typeface="Calibri"/>
                        </a:rPr>
                        <a:t>Monitoring</a:t>
                      </a:r>
                    </a:p>
                  </a:txBody>
                  <a:tcPr marL="9525" marR="9525" marT="9525"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B050"/>
                    </a:solidFill>
                  </a:tcPr>
                </a:tc>
                <a:tc>
                  <a:txBody>
                    <a:bodyPr/>
                    <a:lstStyle/>
                    <a:p>
                      <a:pPr algn="ctr" rtl="0" fontAlgn="t"/>
                      <a:r>
                        <a:rPr lang="en-US" sz="2200" b="1" i="0" u="none" strike="noStrike" dirty="0" smtClean="0">
                          <a:solidFill>
                            <a:srgbClr val="000000"/>
                          </a:solidFill>
                          <a:latin typeface="Calibri"/>
                        </a:rPr>
                        <a:t>Scope </a:t>
                      </a:r>
                      <a:endParaRPr lang="en-US" sz="2200" b="1" i="0" u="none" strike="noStrike" dirty="0">
                        <a:solidFill>
                          <a:srgbClr val="000000"/>
                        </a:solidFill>
                        <a:latin typeface="Calibri"/>
                      </a:endParaRPr>
                    </a:p>
                  </a:txBody>
                  <a:tcPr marL="9525" marR="9525" marT="9525"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B050"/>
                    </a:solidFill>
                  </a:tcPr>
                </a:tc>
              </a:tr>
            </a:tbl>
          </a:graphicData>
        </a:graphic>
      </p:graphicFrame>
    </p:spTree>
  </p:cSld>
  <p:clrMapOvr>
    <a:masterClrMapping/>
  </p:clrMapOvr>
  <p:transition>
    <p:fade thruBlk="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63" name="Picture 3"/>
          <p:cNvPicPr>
            <a:picLocks noChangeAspect="1" noChangeArrowheads="1"/>
          </p:cNvPicPr>
          <p:nvPr/>
        </p:nvPicPr>
        <p:blipFill>
          <a:blip r:embed="rId3" cstate="print"/>
          <a:srcRect/>
          <a:stretch>
            <a:fillRect/>
          </a:stretch>
        </p:blipFill>
        <p:spPr bwMode="auto">
          <a:xfrm>
            <a:off x="3505200" y="2209800"/>
            <a:ext cx="5133864" cy="4191000"/>
          </a:xfrm>
          <a:prstGeom prst="rect">
            <a:avLst/>
          </a:prstGeom>
          <a:noFill/>
          <a:ln w="9525">
            <a:noFill/>
            <a:miter lim="800000"/>
            <a:headEnd/>
            <a:tailEnd/>
          </a:ln>
        </p:spPr>
      </p:pic>
      <p:sp>
        <p:nvSpPr>
          <p:cNvPr id="259075" name="Rectangle 3"/>
          <p:cNvSpPr>
            <a:spLocks noGrp="1" noChangeArrowheads="1"/>
          </p:cNvSpPr>
          <p:nvPr>
            <p:ph type="body" idx="1"/>
          </p:nvPr>
        </p:nvSpPr>
        <p:spPr>
          <a:xfrm>
            <a:off x="304800" y="1295400"/>
            <a:ext cx="8839200" cy="5102225"/>
          </a:xfrm>
        </p:spPr>
        <p:txBody>
          <a:bodyPr/>
          <a:lstStyle/>
          <a:p>
            <a:pPr>
              <a:lnSpc>
                <a:spcPct val="90000"/>
              </a:lnSpc>
            </a:pPr>
            <a:r>
              <a:rPr lang="en-US" sz="2800" dirty="0" smtClean="0"/>
              <a:t>Two “Environments” (2 </a:t>
            </a:r>
            <a:r>
              <a:rPr lang="en-US" sz="2800" dirty="0" err="1" smtClean="0"/>
              <a:t>Netcool</a:t>
            </a:r>
            <a:r>
              <a:rPr lang="en-US" sz="2800" dirty="0" smtClean="0"/>
              <a:t> &amp; 1 ITM Server)</a:t>
            </a:r>
          </a:p>
          <a:p>
            <a:pPr>
              <a:lnSpc>
                <a:spcPct val="90000"/>
              </a:lnSpc>
            </a:pPr>
            <a:r>
              <a:rPr lang="en-US" sz="2800" dirty="0" smtClean="0"/>
              <a:t>Segregate: </a:t>
            </a:r>
            <a:r>
              <a:rPr lang="en-US" sz="2400" dirty="0" err="1" smtClean="0"/>
              <a:t>OMNIbus</a:t>
            </a:r>
            <a:r>
              <a:rPr lang="en-US" sz="2400" dirty="0" smtClean="0"/>
              <a:t>, Impact, and TBSM &amp; </a:t>
            </a:r>
            <a:r>
              <a:rPr lang="en-US" sz="2400" dirty="0" err="1" smtClean="0"/>
              <a:t>WebGUI</a:t>
            </a:r>
            <a:r>
              <a:rPr lang="en-US" sz="2400" dirty="0" smtClean="0"/>
              <a:t>.</a:t>
            </a:r>
          </a:p>
          <a:p>
            <a:pPr>
              <a:lnSpc>
                <a:spcPct val="90000"/>
              </a:lnSpc>
            </a:pPr>
            <a:r>
              <a:rPr lang="en-US" sz="2800" dirty="0" err="1" smtClean="0"/>
              <a:t>OMNIbus</a:t>
            </a:r>
            <a:r>
              <a:rPr lang="en-US" sz="2800" dirty="0" smtClean="0"/>
              <a:t> for </a:t>
            </a:r>
          </a:p>
          <a:p>
            <a:pPr>
              <a:lnSpc>
                <a:spcPct val="90000"/>
              </a:lnSpc>
              <a:buNone/>
            </a:pPr>
            <a:r>
              <a:rPr lang="en-US" sz="2800" dirty="0" smtClean="0"/>
              <a:t>	authentication </a:t>
            </a:r>
          </a:p>
          <a:p>
            <a:pPr>
              <a:lnSpc>
                <a:spcPct val="90000"/>
              </a:lnSpc>
            </a:pPr>
            <a:r>
              <a:rPr lang="en-US" sz="2800" dirty="0" smtClean="0"/>
              <a:t>Single tier </a:t>
            </a:r>
          </a:p>
          <a:p>
            <a:pPr>
              <a:lnSpc>
                <a:spcPct val="90000"/>
              </a:lnSpc>
              <a:buNone/>
            </a:pPr>
            <a:r>
              <a:rPr lang="en-US" sz="2800" dirty="0" smtClean="0"/>
              <a:t>	</a:t>
            </a:r>
            <a:r>
              <a:rPr lang="en-US" sz="2800" dirty="0" err="1" smtClean="0"/>
              <a:t>OMNIbus</a:t>
            </a:r>
            <a:endParaRPr lang="en-US" sz="2800" dirty="0" smtClean="0"/>
          </a:p>
          <a:p>
            <a:pPr>
              <a:lnSpc>
                <a:spcPct val="90000"/>
              </a:lnSpc>
            </a:pPr>
            <a:r>
              <a:rPr lang="en-US" sz="2800" dirty="0" smtClean="0"/>
              <a:t>Leverage legacy </a:t>
            </a:r>
          </a:p>
          <a:p>
            <a:pPr>
              <a:lnSpc>
                <a:spcPct val="90000"/>
              </a:lnSpc>
              <a:buNone/>
            </a:pPr>
            <a:r>
              <a:rPr lang="en-US" sz="2800" dirty="0" smtClean="0"/>
              <a:t>	events &amp; structures</a:t>
            </a:r>
          </a:p>
          <a:p>
            <a:pPr>
              <a:lnSpc>
                <a:spcPct val="90000"/>
              </a:lnSpc>
            </a:pPr>
            <a:r>
              <a:rPr lang="en-US" sz="2800" dirty="0" smtClean="0"/>
              <a:t>Licensing (‘</a:t>
            </a:r>
            <a:r>
              <a:rPr lang="en-US" sz="2800" dirty="0" err="1" smtClean="0"/>
              <a:t>nuf</a:t>
            </a:r>
            <a:r>
              <a:rPr lang="en-US" sz="2800" dirty="0" smtClean="0"/>
              <a:t> said)</a:t>
            </a:r>
          </a:p>
          <a:p>
            <a:pPr>
              <a:lnSpc>
                <a:spcPct val="90000"/>
              </a:lnSpc>
            </a:pPr>
            <a:r>
              <a:rPr lang="en-US" sz="2800" dirty="0" smtClean="0"/>
              <a:t>ITM to </a:t>
            </a:r>
            <a:r>
              <a:rPr lang="en-US" sz="2800" dirty="0" err="1" smtClean="0"/>
              <a:t>OMNIbus</a:t>
            </a:r>
            <a:endParaRPr lang="en-US" sz="2800" dirty="0" smtClean="0"/>
          </a:p>
          <a:p>
            <a:pPr>
              <a:lnSpc>
                <a:spcPct val="90000"/>
              </a:lnSpc>
              <a:buNone/>
            </a:pPr>
            <a:r>
              <a:rPr lang="en-US" sz="2800" dirty="0" smtClean="0"/>
              <a:t>	integration</a:t>
            </a:r>
          </a:p>
          <a:p>
            <a:pPr>
              <a:lnSpc>
                <a:spcPct val="90000"/>
              </a:lnSpc>
              <a:buNone/>
            </a:pPr>
            <a:endParaRPr lang="en-US" sz="2800" dirty="0" smtClean="0"/>
          </a:p>
          <a:p>
            <a:pPr>
              <a:lnSpc>
                <a:spcPct val="90000"/>
              </a:lnSpc>
              <a:buFontTx/>
              <a:buNone/>
            </a:pPr>
            <a:endParaRPr lang="en-US" sz="2800" dirty="0"/>
          </a:p>
        </p:txBody>
      </p:sp>
      <p:sp>
        <p:nvSpPr>
          <p:cNvPr id="6" name="Rectangle 2"/>
          <p:cNvSpPr>
            <a:spLocks noGrp="1" noChangeArrowheads="1"/>
          </p:cNvSpPr>
          <p:nvPr>
            <p:ph type="title"/>
          </p:nvPr>
        </p:nvSpPr>
        <p:spPr>
          <a:xfrm>
            <a:off x="1676400" y="274638"/>
            <a:ext cx="7239000" cy="868362"/>
          </a:xfrm>
        </p:spPr>
        <p:txBody>
          <a:bodyPr/>
          <a:lstStyle/>
          <a:p>
            <a:r>
              <a:rPr lang="en-US" sz="3600" dirty="0" smtClean="0"/>
              <a:t>Tivoli at ACS (Approach)</a:t>
            </a:r>
            <a:endParaRPr lang="en-US" sz="2400" dirty="0"/>
          </a:p>
        </p:txBody>
      </p:sp>
    </p:spTree>
  </p:cSld>
  <p:clrMapOvr>
    <a:masterClrMapping/>
  </p:clrMapOvr>
  <p:transition>
    <p:fade thruBlk="1"/>
  </p:transition>
  <p:timing>
    <p:tnLst>
      <p:par>
        <p:cTn id="1" dur="indefinite" restart="never" nodeType="tmRoot"/>
      </p:par>
    </p:tnLst>
  </p:timing>
</p:sld>
</file>

<file path=ppt/theme/theme1.xml><?xml version="1.0" encoding="utf-8"?>
<a:theme xmlns:a="http://schemas.openxmlformats.org/drawingml/2006/main" name="ms01_1">
  <a:themeElements>
    <a:clrScheme name="ms01_1 1">
      <a:dk1>
        <a:srgbClr val="1D528D"/>
      </a:dk1>
      <a:lt1>
        <a:srgbClr val="FFFFFF"/>
      </a:lt1>
      <a:dk2>
        <a:srgbClr val="000000"/>
      </a:dk2>
      <a:lt2>
        <a:srgbClr val="CACACA"/>
      </a:lt2>
      <a:accent1>
        <a:srgbClr val="0099CC"/>
      </a:accent1>
      <a:accent2>
        <a:srgbClr val="BFA907"/>
      </a:accent2>
      <a:accent3>
        <a:srgbClr val="FFFFFF"/>
      </a:accent3>
      <a:accent4>
        <a:srgbClr val="174578"/>
      </a:accent4>
      <a:accent5>
        <a:srgbClr val="AACAE2"/>
      </a:accent5>
      <a:accent6>
        <a:srgbClr val="AD9906"/>
      </a:accent6>
      <a:hlink>
        <a:srgbClr val="6E81E0"/>
      </a:hlink>
      <a:folHlink>
        <a:srgbClr val="009999"/>
      </a:folHlink>
    </a:clrScheme>
    <a:fontScheme name="ms01_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s01_1 1">
        <a:dk1>
          <a:srgbClr val="1D528D"/>
        </a:dk1>
        <a:lt1>
          <a:srgbClr val="FFFFFF"/>
        </a:lt1>
        <a:dk2>
          <a:srgbClr val="000000"/>
        </a:dk2>
        <a:lt2>
          <a:srgbClr val="CACACA"/>
        </a:lt2>
        <a:accent1>
          <a:srgbClr val="0099CC"/>
        </a:accent1>
        <a:accent2>
          <a:srgbClr val="BFA907"/>
        </a:accent2>
        <a:accent3>
          <a:srgbClr val="FFFFFF"/>
        </a:accent3>
        <a:accent4>
          <a:srgbClr val="174578"/>
        </a:accent4>
        <a:accent5>
          <a:srgbClr val="AACAE2"/>
        </a:accent5>
        <a:accent6>
          <a:srgbClr val="AD9906"/>
        </a:accent6>
        <a:hlink>
          <a:srgbClr val="6E81E0"/>
        </a:hlink>
        <a:folHlink>
          <a:srgbClr val="009999"/>
        </a:folHlink>
      </a:clrScheme>
      <a:clrMap bg1="lt1" tx1="dk1" bg2="lt2" tx2="dk2" accent1="accent1" accent2="accent2" accent3="accent3" accent4="accent4" accent5="accent5" accent6="accent6" hlink="hlink" folHlink="folHlink"/>
    </a:extraClrScheme>
    <a:extraClrScheme>
      <a:clrScheme name="ms01_1 2">
        <a:dk1>
          <a:srgbClr val="4E40A4"/>
        </a:dk1>
        <a:lt1>
          <a:srgbClr val="FFFFFF"/>
        </a:lt1>
        <a:dk2>
          <a:srgbClr val="000000"/>
        </a:dk2>
        <a:lt2>
          <a:srgbClr val="CACACA"/>
        </a:lt2>
        <a:accent1>
          <a:srgbClr val="8B65E9"/>
        </a:accent1>
        <a:accent2>
          <a:srgbClr val="008080"/>
        </a:accent2>
        <a:accent3>
          <a:srgbClr val="FFFFFF"/>
        </a:accent3>
        <a:accent4>
          <a:srgbClr val="41358B"/>
        </a:accent4>
        <a:accent5>
          <a:srgbClr val="C4B8F2"/>
        </a:accent5>
        <a:accent6>
          <a:srgbClr val="007373"/>
        </a:accent6>
        <a:hlink>
          <a:srgbClr val="0066CC"/>
        </a:hlink>
        <a:folHlink>
          <a:srgbClr val="8AB151"/>
        </a:folHlink>
      </a:clrScheme>
      <a:clrMap bg1="lt1" tx1="dk1" bg2="lt2" tx2="dk2" accent1="accent1" accent2="accent2" accent3="accent3" accent4="accent4" accent5="accent5" accent6="accent6" hlink="hlink" folHlink="folHlink"/>
    </a:extraClrScheme>
    <a:extraClrScheme>
      <a:clrScheme name="ms01_1 3">
        <a:dk1>
          <a:srgbClr val="666699"/>
        </a:dk1>
        <a:lt1>
          <a:srgbClr val="FFFFFF"/>
        </a:lt1>
        <a:dk2>
          <a:srgbClr val="000000"/>
        </a:dk2>
        <a:lt2>
          <a:srgbClr val="CACACA"/>
        </a:lt2>
        <a:accent1>
          <a:srgbClr val="72B88E"/>
        </a:accent1>
        <a:accent2>
          <a:srgbClr val="C78DD7"/>
        </a:accent2>
        <a:accent3>
          <a:srgbClr val="FFFFFF"/>
        </a:accent3>
        <a:accent4>
          <a:srgbClr val="565682"/>
        </a:accent4>
        <a:accent5>
          <a:srgbClr val="BCD8C6"/>
        </a:accent5>
        <a:accent6>
          <a:srgbClr val="B47FC3"/>
        </a:accent6>
        <a:hlink>
          <a:srgbClr val="3197BB"/>
        </a:hlink>
        <a:folHlink>
          <a:srgbClr val="878FA5"/>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Sample presentation slides</Template>
  <TotalTime>33419</TotalTime>
  <Words>3103</Words>
  <Application>Microsoft Office PowerPoint</Application>
  <PresentationFormat>On-screen Show (4:3)</PresentationFormat>
  <Paragraphs>425</Paragraphs>
  <Slides>26</Slides>
  <Notes>26</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26</vt:i4>
      </vt:variant>
    </vt:vector>
  </HeadingPairs>
  <TitlesOfParts>
    <vt:vector size="28" baseType="lpstr">
      <vt:lpstr>ms01_1</vt:lpstr>
      <vt:lpstr>Image</vt:lpstr>
      <vt:lpstr>Application Management Best Practices  with Tivoli Solutions</vt:lpstr>
      <vt:lpstr>Agenda</vt:lpstr>
      <vt:lpstr>Application Management (Issues)</vt:lpstr>
      <vt:lpstr>Application Management (Solutions)</vt:lpstr>
      <vt:lpstr>ACS EPPIC Application Overview</vt:lpstr>
      <vt:lpstr>EPPIC App Mgmt Challenges  and Monitoring Requirements</vt:lpstr>
      <vt:lpstr>Monitoring Solution Overview</vt:lpstr>
      <vt:lpstr>Project Schedule</vt:lpstr>
      <vt:lpstr>Tivoli at ACS (Approach)</vt:lpstr>
      <vt:lpstr>Tivoli at ACS (Products)</vt:lpstr>
      <vt:lpstr>ITM/ITCAM - New Sources</vt:lpstr>
      <vt:lpstr>Custom Code – Other Sources</vt:lpstr>
      <vt:lpstr>OMNIbus and ITIL Workflow</vt:lpstr>
      <vt:lpstr>Work Flow Elements</vt:lpstr>
      <vt:lpstr>Work Flow End-To-End</vt:lpstr>
      <vt:lpstr>Complementary Views and Filters</vt:lpstr>
      <vt:lpstr>Ticketing</vt:lpstr>
      <vt:lpstr>Acknowledgement</vt:lpstr>
      <vt:lpstr>Maintenance</vt:lpstr>
      <vt:lpstr>Escalation</vt:lpstr>
      <vt:lpstr>ACS Corporate Integration</vt:lpstr>
      <vt:lpstr>Impact Overview</vt:lpstr>
      <vt:lpstr>Impact Best Practices</vt:lpstr>
      <vt:lpstr>TBSM</vt:lpstr>
      <vt:lpstr>Future Plans</vt:lpstr>
      <vt:lpstr>Questions? Need Help?</vt:lpstr>
    </vt:vector>
  </TitlesOfParts>
  <Company>NMS Guru, Inc.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IBM Pulse 2011</dc:title>
  <dc:creator>Daniel Needles</dc:creator>
  <cp:lastModifiedBy>Daniel</cp:lastModifiedBy>
  <cp:revision>857</cp:revision>
  <dcterms:created xsi:type="dcterms:W3CDTF">2005-05-19T20:52:53Z</dcterms:created>
  <dcterms:modified xsi:type="dcterms:W3CDTF">2011-03-01T23:51:30Z</dcterms:modified>
</cp:coreProperties>
</file>